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6" r:id="rId2"/>
    <p:sldId id="284" r:id="rId3"/>
    <p:sldId id="285" r:id="rId4"/>
    <p:sldId id="257" r:id="rId5"/>
    <p:sldId id="258" r:id="rId6"/>
    <p:sldId id="267" r:id="rId7"/>
    <p:sldId id="283" r:id="rId8"/>
    <p:sldId id="259" r:id="rId9"/>
    <p:sldId id="260" r:id="rId10"/>
    <p:sldId id="263" r:id="rId11"/>
    <p:sldId id="264" r:id="rId12"/>
    <p:sldId id="289" r:id="rId13"/>
    <p:sldId id="278" r:id="rId14"/>
    <p:sldId id="280" r:id="rId15"/>
    <p:sldId id="265" r:id="rId16"/>
    <p:sldId id="266" r:id="rId17"/>
    <p:sldId id="273" r:id="rId18"/>
    <p:sldId id="268" r:id="rId19"/>
    <p:sldId id="286" r:id="rId20"/>
    <p:sldId id="287" r:id="rId21"/>
    <p:sldId id="269" r:id="rId22"/>
    <p:sldId id="270" r:id="rId23"/>
    <p:sldId id="271" r:id="rId24"/>
    <p:sldId id="272" r:id="rId25"/>
    <p:sldId id="288" r:id="rId26"/>
    <p:sldId id="277"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8ABC0E"/>
    <a:srgbClr val="BDB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autoAdjust="0"/>
    <p:restoredTop sz="82442" autoAdjust="0"/>
  </p:normalViewPr>
  <p:slideViewPr>
    <p:cSldViewPr>
      <p:cViewPr>
        <p:scale>
          <a:sx n="50" d="100"/>
          <a:sy n="50" d="100"/>
        </p:scale>
        <p:origin x="-1440"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5ACA6-8D63-4308-976D-83C149DA4091}" type="datetimeFigureOut">
              <a:rPr lang="en-GB" smtClean="0"/>
              <a:t>13/10/2010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72CE9-4B01-4BDB-92AF-37E6E452F40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ev.w3.org/html5/spec/spec.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html5accessibility.com/index-ari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 current</a:t>
            </a:r>
            <a:r>
              <a:rPr lang="en-GB" baseline="0" smtClean="0"/>
              <a:t> HTML5 development process is a hybrid of the W3C and WHAT WG development processes. There are people who prefer one process over the other, but the mixture of these processes makes for better specification outcomes.</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With accessibility support HTML5 will become a powerful, useful, interoperable,</a:t>
            </a:r>
            <a:r>
              <a:rPr lang="en-GB" baseline="0" smtClean="0"/>
              <a:t> versatile language for the world widw web.</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 devlopment</a:t>
            </a:r>
            <a:r>
              <a:rPr lang="en-GB" baseline="0" smtClean="0"/>
              <a:t> of the W3C HTML5 specification and its  i</a:t>
            </a:r>
            <a:r>
              <a:rPr lang="en-GB" smtClean="0"/>
              <a:t>mplementation is a</a:t>
            </a:r>
            <a:r>
              <a:rPr lang="en-GB" baseline="0" smtClean="0"/>
              <a:t> work in progress. While the specification is at an advanced stage of development, there are still issues to be worked out and much implementation work to be done.</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smtClean="0"/>
              <a:t>Which browsers provide good accessibility support for HTML content? In other words which browsers can be used by people with screen readers to surf the web? On Windows Firefox and Internet Explorer. On Mac only Safari.</a:t>
            </a:r>
          </a:p>
        </p:txBody>
      </p:sp>
      <p:sp>
        <p:nvSpPr>
          <p:cNvPr id="4" name="Slide Number Placeholder 3"/>
          <p:cNvSpPr>
            <a:spLocks noGrp="1"/>
          </p:cNvSpPr>
          <p:nvPr>
            <p:ph type="sldNum" sz="quarter" idx="10"/>
          </p:nvPr>
        </p:nvSpPr>
        <p:spPr/>
        <p:txBody>
          <a:bodyPr/>
          <a:lstStyle/>
          <a:p>
            <a:fld id="{01E72CE9-4B01-4BDB-92AF-37E6E452F400}" type="slidenum">
              <a:rPr lang="en-GB" smtClean="0"/>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There are not really any villians;</a:t>
            </a:r>
            <a:r>
              <a:rPr lang="en-GB" baseline="0" smtClean="0"/>
              <a:t> Google chrome is not </a:t>
            </a:r>
            <a:r>
              <a:rPr lang="en-GB" baseline="0" smtClean="0"/>
              <a:t> yet </a:t>
            </a:r>
            <a:r>
              <a:rPr lang="en-GB" baseline="0" smtClean="0"/>
              <a:t>accessible on any platform, but they are working hard on providing accessibility support. Firefox works great on windows and linux, but not on Mac OSX, Safari works well on Mac OSX and iOS 4 but not on Windows. Opera does not have accessibility support on any platform, but provides features that other browser do not, which are useful to a range of people with disabilities who do not use assitive technology. It is also rumoured that Opera are working on AT support, but that has been a rumour for years...</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One question is, when will browser</a:t>
            </a:r>
            <a:r>
              <a:rPr lang="en-GB" baseline="0" smtClean="0"/>
              <a:t> vendors implement the HTML5 interface elements? Another is when will they implement accessibility support? And yet another is When will they implement in particluar the new HTMl5 form controls in a way that developers want to use them and are able to style them as desired.</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r>
              <a:rPr lang="en-GB" smtClean="0"/>
              <a:t>3 tweets</a:t>
            </a:r>
            <a:r>
              <a:rPr lang="en-GB" baseline="0" smtClean="0"/>
              <a:t> about Opera mini on the iPhone: </a:t>
            </a:r>
          </a:p>
          <a:p>
            <a:pPr marL="228600" indent="-228600">
              <a:buFont typeface="+mj-lt"/>
              <a:buAutoNum type="arabicPeriod"/>
            </a:pPr>
            <a:r>
              <a:rPr lang="en-GB" baseline="0" smtClean="0"/>
              <a:t>I tweeted about my like of Opera mini: “I find Opera mini the best browser for viewing/reading web pages on iPhone.”</a:t>
            </a:r>
          </a:p>
          <a:p>
            <a:pPr marL="228600" indent="-228600">
              <a:buFont typeface="+mj-lt"/>
              <a:buAutoNum type="arabicPeriod"/>
            </a:pPr>
            <a:r>
              <a:rPr lang="en-GB" baseline="0" smtClean="0"/>
              <a:t>@mishu70  asks: </a:t>
            </a:r>
            <a:r>
              <a:rPr lang="en-GB" baseline="0" smtClean="0"/>
              <a:t> “@stevefaulkner is it accessible with VO?”  </a:t>
            </a:r>
          </a:p>
          <a:p>
            <a:pPr marL="228600" indent="-228600">
              <a:buFont typeface="+mj-lt"/>
              <a:buAutoNum type="arabicPeriod"/>
            </a:pPr>
            <a:r>
              <a:rPr lang="en-GB" baseline="0" smtClean="0"/>
              <a:t>@ppatel replies: “@mishu70  No. Oper mini is most certainly not accessible to VoiceOver.”</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When using VoiceOver,</a:t>
            </a:r>
            <a:r>
              <a:rPr lang="en-GB" baseline="0" smtClean="0"/>
              <a:t> Opera mini is akin to a black screen as it is unsuable. The opera developers have not bolted on the accessibility support in Opera mini.</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Generally</a:t>
            </a:r>
            <a:r>
              <a:rPr lang="en-GB" baseline="0" smtClean="0"/>
              <a:t> more accessibility is bolted on by browser vendors than by other participants in the process.</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Generally,</a:t>
            </a:r>
            <a:r>
              <a:rPr lang="en-GB" baseline="0" smtClean="0"/>
              <a:t> the earlier accessibility is bolted on the more robust it is.</a:t>
            </a:r>
            <a:endParaRPr lang="en-GB" smtClean="0"/>
          </a:p>
          <a:p>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ARIA</a:t>
            </a:r>
            <a:r>
              <a:rPr lang="en-GB" baseline="0" smtClean="0"/>
              <a:t> is the Web Accessibility Initiative Accessible Rich Internet Applications specification.</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Most people who are intersted and excited by HTML5</a:t>
            </a:r>
            <a:r>
              <a:rPr lang="en-GB" baseline="0" smtClean="0"/>
              <a:t> are not intersted in the politics behind its development.</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smtClean="0">
                <a:solidFill>
                  <a:schemeClr val="tx1"/>
                </a:solidFill>
                <a:latin typeface="+mn-lt"/>
                <a:ea typeface="+mn-ea"/>
                <a:cs typeface="+mn-cs"/>
              </a:rPr>
              <a:t>This site is a resource to provide information about which </a:t>
            </a:r>
            <a:r>
              <a:rPr lang="en-GB" sz="1200" kern="1200" smtClean="0">
                <a:solidFill>
                  <a:schemeClr val="tx1"/>
                </a:solidFill>
                <a:latin typeface="+mn-lt"/>
                <a:ea typeface="+mn-ea"/>
                <a:cs typeface="+mn-cs"/>
                <a:hlinkClick r:id="rId3"/>
              </a:rPr>
              <a:t>HTML5</a:t>
            </a:r>
            <a:r>
              <a:rPr lang="en-GB" sz="1200" kern="1200" smtClean="0">
                <a:solidFill>
                  <a:schemeClr val="tx1"/>
                </a:solidFill>
                <a:latin typeface="+mn-lt"/>
                <a:ea typeface="+mn-ea"/>
                <a:cs typeface="+mn-cs"/>
              </a:rPr>
              <a:t> user interface features are accessibility supported in browsers, making them usable by people who rely upon assistive technology (AT) to use the web.</a:t>
            </a:r>
          </a:p>
          <a:p>
            <a:r>
              <a:rPr lang="en-GB" sz="1200" kern="1200" smtClean="0">
                <a:solidFill>
                  <a:schemeClr val="tx1"/>
                </a:solidFill>
                <a:latin typeface="+mn-lt"/>
                <a:ea typeface="+mn-ea"/>
                <a:cs typeface="+mn-cs"/>
              </a:rPr>
              <a:t>It is not intended to dissuade developers from using </a:t>
            </a:r>
            <a:r>
              <a:rPr lang="en-GB" sz="1200" kern="1200" smtClean="0">
                <a:solidFill>
                  <a:schemeClr val="tx1"/>
                </a:solidFill>
                <a:latin typeface="+mn-lt"/>
                <a:ea typeface="+mn-ea"/>
                <a:cs typeface="+mn-cs"/>
                <a:hlinkClick r:id="rId3"/>
              </a:rPr>
              <a:t>HTML5</a:t>
            </a:r>
            <a:r>
              <a:rPr lang="en-GB" sz="1200" kern="1200" smtClean="0">
                <a:solidFill>
                  <a:schemeClr val="tx1"/>
                </a:solidFill>
                <a:latin typeface="+mn-lt"/>
                <a:ea typeface="+mn-ea"/>
                <a:cs typeface="+mn-cs"/>
              </a:rPr>
              <a:t> features. Sometimes there are better choices, sometimes developers have to add a little extra to make the feature useful or usable, and other times features have simply not been implementedby any browser or only by browsers that do not yet support assistive technologies. As a consequence it may not yet be practical to use a particular </a:t>
            </a:r>
            <a:r>
              <a:rPr lang="en-GB" sz="1200" kern="1200" smtClean="0">
                <a:solidFill>
                  <a:schemeClr val="tx1"/>
                </a:solidFill>
                <a:latin typeface="+mn-lt"/>
                <a:ea typeface="+mn-ea"/>
                <a:cs typeface="+mn-cs"/>
                <a:hlinkClick r:id="rId3"/>
              </a:rPr>
              <a:t>HTML5</a:t>
            </a:r>
            <a:r>
              <a:rPr lang="en-GB" sz="1200" kern="1200" smtClean="0">
                <a:solidFill>
                  <a:schemeClr val="tx1"/>
                </a:solidFill>
                <a:latin typeface="+mn-lt"/>
                <a:ea typeface="+mn-ea"/>
                <a:cs typeface="+mn-cs"/>
              </a:rPr>
              <a:t> feature. Example </a:t>
            </a:r>
            <a:r>
              <a:rPr lang="en-GB" sz="1200" kern="1200" smtClean="0">
                <a:solidFill>
                  <a:schemeClr val="tx1"/>
                </a:solidFill>
                <a:latin typeface="+mn-lt"/>
                <a:ea typeface="+mn-ea"/>
                <a:cs typeface="+mn-cs"/>
                <a:hlinkClick r:id="rId4" action="ppaction://hlinkfile"/>
              </a:rPr>
              <a:t>work arounds</a:t>
            </a:r>
            <a:r>
              <a:rPr lang="en-GB" sz="1200" kern="1200" smtClean="0">
                <a:solidFill>
                  <a:schemeClr val="tx1"/>
                </a:solidFill>
                <a:latin typeface="+mn-lt"/>
                <a:ea typeface="+mn-ea"/>
                <a:cs typeface="+mn-cs"/>
              </a:rPr>
              <a:t> for lack of implemenation or lack of accessible implemention are linked from the </a:t>
            </a:r>
            <a:r>
              <a:rPr lang="en-GB" sz="1200" kern="1200" smtClean="0">
                <a:solidFill>
                  <a:schemeClr val="tx1"/>
                </a:solidFill>
                <a:latin typeface="+mn-lt"/>
                <a:ea typeface="+mn-ea"/>
                <a:cs typeface="+mn-cs"/>
                <a:hlinkClick r:id="rId4" action="ppaction://hlinkfile"/>
              </a:rPr>
              <a:t>Solutions page</a:t>
            </a:r>
            <a:r>
              <a:rPr lang="en-GB" sz="1200" kern="1200" smtClean="0">
                <a:solidFill>
                  <a:schemeClr val="tx1"/>
                </a:solidFill>
                <a:latin typeface="+mn-lt"/>
                <a:ea typeface="+mn-ea"/>
                <a:cs typeface="+mn-cs"/>
              </a:rPr>
              <a:t>.</a:t>
            </a:r>
          </a:p>
          <a:p>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Accessibility</a:t>
            </a:r>
            <a:r>
              <a:rPr lang="en-GB" baseline="0" smtClean="0"/>
              <a:t> covers a range of issues for people with varying impairments including vision, mobility, cognitive and aging. </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 implementation of new HTML5 element features in browsers affects in particular users who rely assistive technology, such as screen readers, to access web content. </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For users</a:t>
            </a:r>
            <a:r>
              <a:rPr lang="en-GB" baseline="0" smtClean="0"/>
              <a:t> of assitive technology to be able to access and interact with web content, browser developers need to expose HTML5 features through accessibility applications interfaces and make interactive features operable without the use of a mouse.</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Each</a:t>
            </a:r>
            <a:r>
              <a:rPr lang="en-GB" baseline="0" smtClean="0"/>
              <a:t> HTML feature has a role, name, state and other property values that need to be hooked into the accessibility APIs by the browser. Assistive technology can then use this information to convey a representation of the feature to users.</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HTML5</a:t>
            </a:r>
            <a:r>
              <a:rPr lang="en-GB" baseline="0" smtClean="0"/>
              <a:t> features are currently either not implemented or not implemented with accessibility support.</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There is still much work to be done by browser vendors</a:t>
            </a:r>
            <a:r>
              <a:rPr lang="en-GB" baseline="0" smtClean="0"/>
              <a:t> to include accessibility support in their products.</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Without accessibility</a:t>
            </a:r>
            <a:r>
              <a:rPr lang="en-GB" baseline="0" smtClean="0"/>
              <a:t> support HTML5 is like a fairly ordinary fish with a parisite close by.</a:t>
            </a:r>
            <a:endParaRPr lang="en-GB"/>
          </a:p>
        </p:txBody>
      </p:sp>
      <p:sp>
        <p:nvSpPr>
          <p:cNvPr id="4" name="Slide Number Placeholder 3"/>
          <p:cNvSpPr>
            <a:spLocks noGrp="1"/>
          </p:cNvSpPr>
          <p:nvPr>
            <p:ph type="sldNum" sz="quarter" idx="10"/>
          </p:nvPr>
        </p:nvSpPr>
        <p:spPr/>
        <p:txBody>
          <a:bodyPr/>
          <a:lstStyle/>
          <a:p>
            <a:fld id="{01E72CE9-4B01-4BDB-92AF-37E6E452F400}" type="slidenum">
              <a:rPr lang="en-GB" smtClean="0"/>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68E033-A9D7-4701-8BE7-FB10981C2125}" type="datetimeFigureOut">
              <a:rPr lang="en-GB" smtClean="0"/>
              <a:pPr/>
              <a:t>13/10/2010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369AA-C1CD-490B-ABA2-A6D277B7162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8E033-A9D7-4701-8BE7-FB10981C2125}" type="datetimeFigureOut">
              <a:rPr lang="en-GB" smtClean="0"/>
              <a:pPr/>
              <a:t>13/10/2010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369AA-C1CD-490B-ABA2-A6D277B7162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5.png"/><Relationship Id="rId15" Type="http://schemas.openxmlformats.org/officeDocument/2006/relationships/image" Target="../media/image26.png"/><Relationship Id="rId10" Type="http://schemas.openxmlformats.org/officeDocument/2006/relationships/image" Target="../media/image21.gif"/><Relationship Id="rId4" Type="http://schemas.openxmlformats.org/officeDocument/2006/relationships/image" Target="../media/image18.png"/><Relationship Id="rId9" Type="http://schemas.openxmlformats.org/officeDocument/2006/relationships/image" Target="../media/image20.gif"/><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file:///C:\wwwroot\Fronteers2010\canva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html5accessibility.com/" TargetMode="Externa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go2.wordpress.com/?id=725X1342&amp;site=aurorameyer.wordpress.com&amp;url=http://aurorameyer.files.wordpress.com/2010/08/typewriter.jpg&amp;sref=http://aurorameyer.wordpress.com/2010/08/26/single-spaces-please/"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976" y="692697"/>
            <a:ext cx="7772400" cy="1470025"/>
          </a:xfrm>
        </p:spPr>
        <p:txBody>
          <a:bodyPr>
            <a:noAutofit/>
          </a:bodyPr>
          <a:lstStyle/>
          <a:p>
            <a:pPr algn="l"/>
            <a:r>
              <a:rPr lang="en-GB" sz="6600" smtClean="0">
                <a:solidFill>
                  <a:srgbClr val="FFFF00"/>
                </a:solidFill>
                <a:latin typeface="Cooper Black" pitchFamily="18" charset="0"/>
              </a:rPr>
              <a:t>HTML5 </a:t>
            </a:r>
            <a:br>
              <a:rPr lang="en-GB" sz="6600" smtClean="0">
                <a:solidFill>
                  <a:srgbClr val="FFFF00"/>
                </a:solidFill>
                <a:latin typeface="Cooper Black" pitchFamily="18" charset="0"/>
              </a:rPr>
            </a:br>
            <a:r>
              <a:rPr lang="en-GB" sz="6600" smtClean="0">
                <a:solidFill>
                  <a:srgbClr val="FFFF00"/>
                </a:solidFill>
                <a:latin typeface="Cooper Black" pitchFamily="18" charset="0"/>
              </a:rPr>
              <a:t>accessibility</a:t>
            </a:r>
            <a:endParaRPr lang="en-GB" sz="6600">
              <a:solidFill>
                <a:srgbClr val="FFFF00"/>
              </a:solidFill>
              <a:latin typeface="Cooper Black" pitchFamily="18" charset="0"/>
            </a:endParaRPr>
          </a:p>
        </p:txBody>
      </p:sp>
      <p:sp>
        <p:nvSpPr>
          <p:cNvPr id="3" name="Subtitle 2"/>
          <p:cNvSpPr>
            <a:spLocks noGrp="1"/>
          </p:cNvSpPr>
          <p:nvPr>
            <p:ph type="subTitle" idx="1"/>
          </p:nvPr>
        </p:nvSpPr>
        <p:spPr>
          <a:xfrm>
            <a:off x="971600" y="3166121"/>
            <a:ext cx="6400800" cy="766936"/>
          </a:xfrm>
        </p:spPr>
        <p:txBody>
          <a:bodyPr>
            <a:noAutofit/>
          </a:bodyPr>
          <a:lstStyle/>
          <a:p>
            <a:r>
              <a:rPr lang="en-GB" sz="5400" smtClean="0">
                <a:solidFill>
                  <a:schemeClr val="accent1">
                    <a:lumMod val="40000"/>
                    <a:lumOff val="60000"/>
                  </a:schemeClr>
                </a:solidFill>
                <a:latin typeface="Cooper Black" pitchFamily="18" charset="0"/>
              </a:rPr>
              <a:t>is it ready yet?</a:t>
            </a:r>
            <a:endParaRPr lang="en-GB" sz="5400">
              <a:solidFill>
                <a:schemeClr val="accent1">
                  <a:lumMod val="40000"/>
                  <a:lumOff val="60000"/>
                </a:schemeClr>
              </a:solidFill>
              <a:latin typeface="Cooper Black" pitchFamily="18" charset="0"/>
            </a:endParaRPr>
          </a:p>
        </p:txBody>
      </p:sp>
      <p:sp>
        <p:nvSpPr>
          <p:cNvPr id="4" name="TextBox 3"/>
          <p:cNvSpPr txBox="1"/>
          <p:nvPr/>
        </p:nvSpPr>
        <p:spPr>
          <a:xfrm>
            <a:off x="179512" y="5373219"/>
            <a:ext cx="4647426" cy="954107"/>
          </a:xfrm>
          <a:prstGeom prst="rect">
            <a:avLst/>
          </a:prstGeom>
          <a:noFill/>
        </p:spPr>
        <p:txBody>
          <a:bodyPr wrap="none" rtlCol="0">
            <a:spAutoFit/>
          </a:bodyPr>
          <a:lstStyle/>
          <a:p>
            <a:r>
              <a:rPr lang="en-GB" sz="2800" smtClean="0">
                <a:solidFill>
                  <a:srgbClr val="FFC000"/>
                </a:solidFill>
                <a:latin typeface="Berlin Sans FB" pitchFamily="34" charset="0"/>
              </a:rPr>
              <a:t>Steve Faulkner &amp; Hans Hillen </a:t>
            </a:r>
          </a:p>
          <a:p>
            <a:r>
              <a:rPr lang="en-GB" sz="2800" smtClean="0">
                <a:solidFill>
                  <a:srgbClr val="FFC000"/>
                </a:solidFill>
                <a:latin typeface="Berlin Sans FB" pitchFamily="34" charset="0"/>
              </a:rPr>
              <a:t>The Paciello Group (TPG)</a:t>
            </a:r>
            <a:endParaRPr lang="en-GB" sz="2800">
              <a:solidFill>
                <a:srgbClr val="FFC000"/>
              </a:solidFill>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63688" y="2420887"/>
            <a:ext cx="6048672" cy="3046988"/>
          </a:xfrm>
          <a:prstGeom prst="rect">
            <a:avLst/>
          </a:prstGeom>
          <a:noFill/>
        </p:spPr>
        <p:txBody>
          <a:bodyPr wrap="square" rtlCol="0">
            <a:spAutoFit/>
          </a:bodyPr>
          <a:lstStyle/>
          <a:p>
            <a:pPr lvl="0"/>
            <a:r>
              <a:rPr lang="en-GB" sz="9600" smtClean="0">
                <a:solidFill>
                  <a:srgbClr val="FF0000"/>
                </a:solidFill>
                <a:latin typeface="Cooper Black" pitchFamily="18" charset="0"/>
              </a:rPr>
              <a:t>LONG SHOT</a:t>
            </a:r>
            <a:endParaRPr lang="en-GB" sz="9600">
              <a:solidFill>
                <a:srgbClr val="FF0000"/>
              </a:solidFill>
              <a:latin typeface="Cooper Black" pitchFamily="18" charset="0"/>
            </a:endParaRPr>
          </a:p>
        </p:txBody>
      </p:sp>
      <p:sp>
        <p:nvSpPr>
          <p:cNvPr id="6" name="Content Placeholder 2"/>
          <p:cNvSpPr txBox="1">
            <a:spLocks/>
          </p:cNvSpPr>
          <p:nvPr/>
        </p:nvSpPr>
        <p:spPr>
          <a:xfrm>
            <a:off x="611560" y="404665"/>
            <a:ext cx="7200800" cy="936104"/>
          </a:xfrm>
          <a:prstGeom prst="rect">
            <a:avLst/>
          </a:prstGeom>
        </p:spPr>
        <p:txBody>
          <a:bodyPr vert="horz" lIns="91440" tIns="45720" rIns="91440" bIns="45720" rtlCol="0">
            <a:noAutofit/>
          </a:bodyPr>
          <a:lstStyle/>
          <a:p>
            <a:pPr marL="342900" marR="0" lvl="0" indent="0" algn="r" defTabSz="914400" rtl="0" eaLnBrk="1" fontAlgn="auto" latinLnBrk="0" hangingPunct="1">
              <a:lnSpc>
                <a:spcPct val="100000"/>
              </a:lnSpc>
              <a:spcAft>
                <a:spcPts val="0"/>
              </a:spcAft>
              <a:buClrTx/>
              <a:buSzTx/>
              <a:buFont typeface="Arial" pitchFamily="34" charset="0"/>
              <a:buNone/>
              <a:tabLst/>
              <a:defRPr/>
            </a:pPr>
            <a:r>
              <a:rPr kumimoji="0" lang="en-GB" sz="5400" b="0" i="0" u="none" strike="noStrike" kern="1200" cap="none" spc="0" normalizeH="0" baseline="0" noProof="0" smtClean="0">
                <a:ln>
                  <a:noFill/>
                </a:ln>
                <a:solidFill>
                  <a:srgbClr val="FFC000"/>
                </a:solidFill>
                <a:effectLst/>
                <a:uLnTx/>
                <a:uFillTx/>
                <a:latin typeface="Cooper Black" pitchFamily="18" charset="0"/>
                <a:ea typeface="+mn-ea"/>
                <a:cs typeface="+mn-cs"/>
              </a:rPr>
              <a:t>long answer is</a:t>
            </a:r>
            <a:r>
              <a:rPr lang="en-GB" sz="5400" noProof="0">
                <a:solidFill>
                  <a:srgbClr val="FFC000"/>
                </a:solidFill>
                <a:latin typeface="Cooper Black" pitchFamily="18" charset="0"/>
              </a:rPr>
              <a:t>:</a:t>
            </a:r>
            <a:endParaRPr kumimoji="0" lang="en-GB" sz="5400" b="0" i="0" u="none" strike="noStrike" kern="1200" cap="none" spc="0" normalizeH="0" baseline="0" noProof="0" smtClean="0">
              <a:ln>
                <a:noFill/>
              </a:ln>
              <a:solidFill>
                <a:srgbClr val="FFC000"/>
              </a:solidFill>
              <a:effectLst/>
              <a:uLnTx/>
              <a:uFillTx/>
              <a:latin typeface="Cooper Black" pitchFamily="18" charset="0"/>
              <a:ea typeface="+mn-ea"/>
              <a:cs typeface="+mn-cs"/>
            </a:endParaRPr>
          </a:p>
        </p:txBody>
      </p:sp>
      <p:sp>
        <p:nvSpPr>
          <p:cNvPr id="4" name="TextBox 3"/>
          <p:cNvSpPr txBox="1"/>
          <p:nvPr/>
        </p:nvSpPr>
        <p:spPr>
          <a:xfrm>
            <a:off x="1835696" y="1844824"/>
            <a:ext cx="2376264" cy="630942"/>
          </a:xfrm>
          <a:prstGeom prst="rect">
            <a:avLst/>
          </a:prstGeom>
          <a:noFill/>
        </p:spPr>
        <p:txBody>
          <a:bodyPr wrap="square" rtlCol="0">
            <a:spAutoFit/>
          </a:bodyPr>
          <a:lstStyle/>
          <a:p>
            <a:pPr lvl="0"/>
            <a:r>
              <a:rPr lang="en-GB" sz="2800" smtClean="0">
                <a:solidFill>
                  <a:schemeClr val="accent1">
                    <a:lumMod val="40000"/>
                    <a:lumOff val="60000"/>
                  </a:schemeClr>
                </a:solidFill>
                <a:latin typeface="Cooper Black" pitchFamily="18" charset="0"/>
              </a:rPr>
              <a:t>NOT BY A</a:t>
            </a:r>
            <a:endParaRPr lang="en-GB" sz="2800">
              <a:solidFill>
                <a:schemeClr val="accent1">
                  <a:lumMod val="40000"/>
                  <a:lumOff val="60000"/>
                </a:schemeClr>
              </a:solidFill>
              <a:latin typeface="Cooper Black" pitchFamily="18" charset="0"/>
            </a:endParaRPr>
          </a:p>
          <a:p>
            <a:endParaRPr lang="en-GB" sz="7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11560" y="404665"/>
            <a:ext cx="7200800" cy="936104"/>
          </a:xfrm>
          <a:prstGeom prst="rect">
            <a:avLst/>
          </a:prstGeom>
        </p:spPr>
        <p:txBody>
          <a:bodyPr vert="horz" lIns="91440" tIns="45720" rIns="91440" bIns="45720" rtlCol="0">
            <a:noAutofit/>
          </a:bodyPr>
          <a:lstStyle/>
          <a:p>
            <a:pPr marL="342900" marR="0" lvl="0" indent="0" algn="r" defTabSz="914400" rtl="0" eaLnBrk="1" fontAlgn="auto" latinLnBrk="0" hangingPunct="1">
              <a:lnSpc>
                <a:spcPct val="100000"/>
              </a:lnSpc>
              <a:spcAft>
                <a:spcPts val="0"/>
              </a:spcAft>
              <a:buClrTx/>
              <a:buSzTx/>
              <a:buFont typeface="Arial" pitchFamily="34" charset="0"/>
              <a:buNone/>
              <a:tabLst/>
              <a:defRPr/>
            </a:pPr>
            <a:endParaRPr kumimoji="0" lang="en-GB" sz="6000" b="0" i="0" u="none" strike="noStrike" kern="1200" cap="none" spc="0" normalizeH="0" baseline="0" noProof="0" smtClean="0">
              <a:ln>
                <a:noFill/>
              </a:ln>
              <a:solidFill>
                <a:srgbClr val="FFC000"/>
              </a:solidFill>
              <a:effectLst/>
              <a:uLnTx/>
              <a:uFillTx/>
              <a:latin typeface="Cooper Black" pitchFamily="18" charset="0"/>
              <a:ea typeface="+mn-ea"/>
              <a:cs typeface="+mn-cs"/>
            </a:endParaRPr>
          </a:p>
        </p:txBody>
      </p:sp>
      <p:sp>
        <p:nvSpPr>
          <p:cNvPr id="8" name="TextBox 7"/>
          <p:cNvSpPr txBox="1"/>
          <p:nvPr/>
        </p:nvSpPr>
        <p:spPr>
          <a:xfrm>
            <a:off x="1907704" y="908721"/>
            <a:ext cx="4968552" cy="2677656"/>
          </a:xfrm>
          <a:prstGeom prst="rect">
            <a:avLst/>
          </a:prstGeom>
          <a:noFill/>
        </p:spPr>
        <p:txBody>
          <a:bodyPr wrap="square" rtlCol="0">
            <a:spAutoFit/>
          </a:bodyPr>
          <a:lstStyle/>
          <a:p>
            <a:pPr lvl="0"/>
            <a:r>
              <a:rPr lang="en-GB" sz="6600" smtClean="0">
                <a:solidFill>
                  <a:schemeClr val="accent3">
                    <a:lumMod val="40000"/>
                    <a:lumOff val="60000"/>
                  </a:schemeClr>
                </a:solidFill>
                <a:latin typeface="Cooper Black" pitchFamily="18" charset="0"/>
              </a:rPr>
              <a:t>NIT BY A LING SHIT</a:t>
            </a:r>
            <a:endParaRPr lang="en-GB" sz="6600">
              <a:solidFill>
                <a:schemeClr val="accent3">
                  <a:lumMod val="40000"/>
                  <a:lumOff val="60000"/>
                </a:schemeClr>
              </a:solidFill>
              <a:latin typeface="Cooper Black" pitchFamily="18" charset="0"/>
            </a:endParaRPr>
          </a:p>
          <a:p>
            <a:endParaRPr lang="en-GB" sz="3600"/>
          </a:p>
        </p:txBody>
      </p:sp>
      <p:pic>
        <p:nvPicPr>
          <p:cNvPr id="17409" name="Picture 1" descr="a gold fish with excrement training from its bottom and a nit (head lice egg) near the end of the string of excrement."/>
          <p:cNvPicPr>
            <a:picLocks noChangeAspect="1" noChangeArrowheads="1"/>
          </p:cNvPicPr>
          <p:nvPr/>
        </p:nvPicPr>
        <p:blipFill>
          <a:blip r:embed="rId3" cstate="screen">
            <a:lum bright="-30000" contrast="40000"/>
          </a:blip>
          <a:srcRect/>
          <a:stretch>
            <a:fillRect/>
          </a:stretch>
        </p:blipFill>
        <p:spPr bwMode="auto">
          <a:xfrm>
            <a:off x="1547664" y="3429003"/>
            <a:ext cx="5688632" cy="3203942"/>
          </a:xfrm>
          <a:prstGeom prst="rect">
            <a:avLst/>
          </a:prstGeom>
          <a:noFill/>
          <a:ln w="76200" cmpd="thinThick">
            <a:noFill/>
            <a:miter lim="800000"/>
            <a:headEnd/>
            <a:tailEnd/>
          </a:ln>
          <a:scene3d>
            <a:camera prst="orthographicFront"/>
            <a:lightRig rig="threePt" dir="t"/>
          </a:scene3d>
          <a:sp3d>
            <a:bevelT prst="angle"/>
          </a:sp3d>
        </p:spPr>
      </p:pic>
      <p:sp>
        <p:nvSpPr>
          <p:cNvPr id="7" name="TextBox 6"/>
          <p:cNvSpPr txBox="1"/>
          <p:nvPr/>
        </p:nvSpPr>
        <p:spPr>
          <a:xfrm>
            <a:off x="4932040" y="4149082"/>
            <a:ext cx="1249060" cy="646331"/>
          </a:xfrm>
          <a:prstGeom prst="rect">
            <a:avLst/>
          </a:prstGeom>
          <a:noFill/>
        </p:spPr>
        <p:txBody>
          <a:bodyPr wrap="none" rtlCol="0">
            <a:spAutoFit/>
          </a:bodyPr>
          <a:lstStyle/>
          <a:p>
            <a:r>
              <a:rPr lang="en-GB" smtClean="0">
                <a:solidFill>
                  <a:schemeClr val="tx2">
                    <a:lumMod val="75000"/>
                  </a:schemeClr>
                </a:solidFill>
                <a:latin typeface="Cooper Black" pitchFamily="18" charset="0"/>
              </a:rPr>
              <a:t>LING</a:t>
            </a:r>
          </a:p>
          <a:p>
            <a:r>
              <a:rPr lang="en-GB" smtClean="0">
                <a:solidFill>
                  <a:schemeClr val="tx2">
                    <a:lumMod val="75000"/>
                  </a:schemeClr>
                </a:solidFill>
                <a:latin typeface="Cooper Black" pitchFamily="18" charset="0"/>
              </a:rPr>
              <a:t>(HTML5)</a:t>
            </a:r>
            <a:endParaRPr lang="en-GB">
              <a:solidFill>
                <a:schemeClr val="tx2">
                  <a:lumMod val="75000"/>
                </a:schemeClr>
              </a:solidFill>
              <a:latin typeface="Cooper Black" pitchFamily="18" charset="0"/>
            </a:endParaRPr>
          </a:p>
        </p:txBody>
      </p:sp>
      <p:sp>
        <p:nvSpPr>
          <p:cNvPr id="9" name="TextBox 8"/>
          <p:cNvSpPr txBox="1"/>
          <p:nvPr/>
        </p:nvSpPr>
        <p:spPr>
          <a:xfrm>
            <a:off x="3563888" y="6093296"/>
            <a:ext cx="2738250" cy="400110"/>
          </a:xfrm>
          <a:prstGeom prst="rect">
            <a:avLst/>
          </a:prstGeom>
          <a:noFill/>
        </p:spPr>
        <p:txBody>
          <a:bodyPr wrap="none" rtlCol="0">
            <a:spAutoFit/>
          </a:bodyPr>
          <a:lstStyle/>
          <a:p>
            <a:r>
              <a:rPr lang="en-GB" smtClean="0">
                <a:sym typeface="Wingdings" pitchFamily="2" charset="2"/>
              </a:rPr>
              <a:t> &lt;</a:t>
            </a:r>
            <a:r>
              <a:rPr lang="en-GB" sz="2000" b="1" smtClean="0">
                <a:sym typeface="Wingdings" pitchFamily="2" charset="2"/>
              </a:rPr>
              <a:t>------ NIT (accessibility)</a:t>
            </a:r>
            <a:endParaRPr lang="en-GB" b="1"/>
          </a:p>
        </p:txBody>
      </p:sp>
      <p:pic>
        <p:nvPicPr>
          <p:cNvPr id="10" name="Picture 9" descr="Untitled-1.gif"/>
          <p:cNvPicPr>
            <a:picLocks noChangeAspect="1"/>
          </p:cNvPicPr>
          <p:nvPr/>
        </p:nvPicPr>
        <p:blipFill>
          <a:blip r:embed="rId4" cstate="screen"/>
          <a:stretch>
            <a:fillRect/>
          </a:stretch>
        </p:blipFill>
        <p:spPr>
          <a:xfrm>
            <a:off x="3275859" y="6093297"/>
            <a:ext cx="315331" cy="3444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ize of a beautiful fish with multicolored scales. A smiling woman stands beside the fish with her arms stretched out to draw attention to the fish."/>
          <p:cNvPicPr>
            <a:picLocks noChangeAspect="1" noChangeArrowheads="1"/>
          </p:cNvPicPr>
          <p:nvPr/>
        </p:nvPicPr>
        <p:blipFill>
          <a:blip r:embed="rId3" cstate="print"/>
          <a:srcRect/>
          <a:stretch>
            <a:fillRect/>
          </a:stretch>
        </p:blipFill>
        <p:spPr bwMode="auto">
          <a:xfrm>
            <a:off x="1547664" y="1628800"/>
            <a:ext cx="6082065" cy="4060576"/>
          </a:xfrm>
          <a:prstGeom prst="rect">
            <a:avLst/>
          </a:prstGeom>
          <a:noFill/>
        </p:spPr>
      </p:pic>
      <p:sp>
        <p:nvSpPr>
          <p:cNvPr id="5" name="Title 4"/>
          <p:cNvSpPr txBox="1">
            <a:spLocks noGrp="1"/>
          </p:cNvSpPr>
          <p:nvPr>
            <p:ph type="title"/>
          </p:nvPr>
        </p:nvSpPr>
        <p:spPr>
          <a:xfrm>
            <a:off x="467544" y="332656"/>
            <a:ext cx="8229600" cy="1477328"/>
          </a:xfrm>
          <a:prstGeom prst="rect">
            <a:avLst/>
          </a:prstGeom>
          <a:noFill/>
        </p:spPr>
        <p:txBody>
          <a:bodyPr wrap="square" rtlCol="0">
            <a:spAutoFit/>
          </a:bodyPr>
          <a:lstStyle/>
          <a:p>
            <a:pPr lvl="0"/>
            <a:r>
              <a:rPr lang="en-GB" sz="5400" smtClean="0">
                <a:solidFill>
                  <a:srgbClr val="FFFF00"/>
                </a:solidFill>
                <a:latin typeface="Cooper Black" pitchFamily="18" charset="0"/>
              </a:rPr>
              <a:t>Accessible</a:t>
            </a:r>
            <a:r>
              <a:rPr lang="en-GB" sz="5400" smtClean="0">
                <a:solidFill>
                  <a:schemeClr val="accent3">
                    <a:lumMod val="40000"/>
                    <a:lumOff val="60000"/>
                  </a:schemeClr>
                </a:solidFill>
                <a:latin typeface="Cooper Black" pitchFamily="18" charset="0"/>
              </a:rPr>
              <a:t> </a:t>
            </a:r>
            <a:r>
              <a:rPr lang="en-GB" sz="5400" smtClean="0">
                <a:solidFill>
                  <a:srgbClr val="FFC000"/>
                </a:solidFill>
                <a:latin typeface="Cooper Black" pitchFamily="18" charset="0"/>
              </a:rPr>
              <a:t>HTML</a:t>
            </a:r>
            <a:r>
              <a:rPr lang="en-GB" sz="5400" smtClean="0">
                <a:solidFill>
                  <a:schemeClr val="accent1">
                    <a:lumMod val="75000"/>
                  </a:schemeClr>
                </a:solidFill>
                <a:latin typeface="Cooper Black" pitchFamily="18" charset="0"/>
              </a:rPr>
              <a:t>5</a:t>
            </a:r>
            <a:endParaRPr lang="en-GB" sz="5400">
              <a:solidFill>
                <a:srgbClr val="FFFF00"/>
              </a:solidFill>
              <a:latin typeface="Cooper Black" pitchFamily="18" charset="0"/>
            </a:endParaRPr>
          </a:p>
          <a:p>
            <a:endParaRPr lang="en-GB" sz="3600"/>
          </a:p>
        </p:txBody>
      </p:sp>
      <p:sp>
        <p:nvSpPr>
          <p:cNvPr id="6" name="TextBox 5"/>
          <p:cNvSpPr txBox="1"/>
          <p:nvPr/>
        </p:nvSpPr>
        <p:spPr>
          <a:xfrm>
            <a:off x="864096" y="5644405"/>
            <a:ext cx="8604448" cy="1384995"/>
          </a:xfrm>
          <a:prstGeom prst="rect">
            <a:avLst/>
          </a:prstGeom>
          <a:noFill/>
        </p:spPr>
        <p:txBody>
          <a:bodyPr wrap="square" rtlCol="0">
            <a:spAutoFit/>
          </a:bodyPr>
          <a:lstStyle/>
          <a:p>
            <a:pPr lvl="0"/>
            <a:r>
              <a:rPr lang="en-GB" sz="4800" smtClean="0">
                <a:solidFill>
                  <a:schemeClr val="tx2">
                    <a:lumMod val="40000"/>
                    <a:lumOff val="60000"/>
                  </a:schemeClr>
                </a:solidFill>
                <a:latin typeface="Cooper Black" pitchFamily="18" charset="0"/>
              </a:rPr>
              <a:t>will be a beautiful thing</a:t>
            </a:r>
            <a:endParaRPr lang="en-GB" sz="4800">
              <a:solidFill>
                <a:schemeClr val="tx2">
                  <a:lumMod val="40000"/>
                  <a:lumOff val="60000"/>
                </a:schemeClr>
              </a:solidFill>
              <a:latin typeface="Cooper Black" pitchFamily="18" charset="0"/>
            </a:endParaRPr>
          </a:p>
          <a:p>
            <a:endParaRPr lang="en-GB"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908722"/>
            <a:ext cx="7272808" cy="3693319"/>
          </a:xfrm>
          <a:prstGeom prst="rect">
            <a:avLst/>
          </a:prstGeom>
          <a:noFill/>
        </p:spPr>
        <p:txBody>
          <a:bodyPr wrap="square" rtlCol="0">
            <a:spAutoFit/>
          </a:bodyPr>
          <a:lstStyle/>
          <a:p>
            <a:pPr lvl="0"/>
            <a:r>
              <a:rPr lang="en-GB" sz="6600" smtClean="0">
                <a:solidFill>
                  <a:srgbClr val="FFC000"/>
                </a:solidFill>
                <a:latin typeface="Cooper Black" pitchFamily="18" charset="0"/>
              </a:rPr>
              <a:t>HTML</a:t>
            </a:r>
            <a:r>
              <a:rPr lang="en-GB" sz="6600" smtClean="0">
                <a:solidFill>
                  <a:schemeClr val="accent1">
                    <a:lumMod val="75000"/>
                  </a:schemeClr>
                </a:solidFill>
                <a:latin typeface="Cooper Black" pitchFamily="18" charset="0"/>
              </a:rPr>
              <a:t>5</a:t>
            </a:r>
            <a:r>
              <a:rPr lang="en-GB" sz="6600" smtClean="0">
                <a:solidFill>
                  <a:schemeClr val="accent3">
                    <a:lumMod val="40000"/>
                    <a:lumOff val="60000"/>
                  </a:schemeClr>
                </a:solidFill>
                <a:latin typeface="Cooper Black" pitchFamily="18" charset="0"/>
              </a:rPr>
              <a:t> is </a:t>
            </a:r>
          </a:p>
          <a:p>
            <a:pPr lvl="0"/>
            <a:r>
              <a:rPr lang="en-GB" sz="6600" smtClean="0">
                <a:solidFill>
                  <a:schemeClr val="accent3">
                    <a:lumMod val="40000"/>
                    <a:lumOff val="60000"/>
                  </a:schemeClr>
                </a:solidFill>
                <a:latin typeface="Cooper Black" pitchFamily="18" charset="0"/>
              </a:rPr>
              <a:t>a work </a:t>
            </a:r>
          </a:p>
          <a:p>
            <a:pPr lvl="0"/>
            <a:r>
              <a:rPr lang="en-GB" sz="6600" smtClean="0">
                <a:solidFill>
                  <a:schemeClr val="accent3">
                    <a:lumMod val="40000"/>
                    <a:lumOff val="60000"/>
                  </a:schemeClr>
                </a:solidFill>
                <a:latin typeface="Cooper Black" pitchFamily="18" charset="0"/>
              </a:rPr>
              <a:t>in </a:t>
            </a:r>
            <a:r>
              <a:rPr lang="en-GB" sz="6600" smtClean="0">
                <a:solidFill>
                  <a:srgbClr val="FFFF00"/>
                </a:solidFill>
                <a:latin typeface="Cooper Black" pitchFamily="18" charset="0"/>
              </a:rPr>
              <a:t>progress</a:t>
            </a:r>
            <a:endParaRPr lang="en-GB" sz="6600">
              <a:solidFill>
                <a:srgbClr val="FFFF00"/>
              </a:solidFill>
              <a:latin typeface="Cooper Black" pitchFamily="18" charset="0"/>
            </a:endParaRPr>
          </a:p>
          <a:p>
            <a:endParaRPr lang="en-GB" sz="3600"/>
          </a:p>
        </p:txBody>
      </p:sp>
      <p:pic>
        <p:nvPicPr>
          <p:cNvPr id="6" name="Picture 2" descr=" "/>
          <p:cNvPicPr>
            <a:picLocks noChangeAspect="1" noChangeArrowheads="1"/>
          </p:cNvPicPr>
          <p:nvPr/>
        </p:nvPicPr>
        <p:blipFill>
          <a:blip r:embed="rId2" cstate="print"/>
          <a:srcRect/>
          <a:stretch>
            <a:fillRect/>
          </a:stretch>
        </p:blipFill>
        <p:spPr bwMode="auto">
          <a:xfrm>
            <a:off x="5724128" y="2924946"/>
            <a:ext cx="3096254" cy="26668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764705"/>
            <a:ext cx="7272808" cy="5016758"/>
          </a:xfrm>
          <a:prstGeom prst="rect">
            <a:avLst/>
          </a:prstGeom>
          <a:noFill/>
        </p:spPr>
        <p:txBody>
          <a:bodyPr wrap="square" rtlCol="0">
            <a:spAutoFit/>
          </a:bodyPr>
          <a:lstStyle/>
          <a:p>
            <a:pPr lvl="0">
              <a:buFont typeface="Arial" pitchFamily="34" charset="0"/>
              <a:buChar char="•"/>
            </a:pPr>
            <a:r>
              <a:rPr lang="en-GB" sz="4000" smtClean="0">
                <a:solidFill>
                  <a:srgbClr val="FFC000"/>
                </a:solidFill>
                <a:latin typeface="Cooper Black" pitchFamily="18" charset="0"/>
              </a:rPr>
              <a:t>form controls</a:t>
            </a:r>
          </a:p>
          <a:p>
            <a:pPr lvl="0">
              <a:buFont typeface="Arial" pitchFamily="34" charset="0"/>
              <a:buChar char="•"/>
            </a:pPr>
            <a:r>
              <a:rPr lang="en-GB" sz="4000" smtClean="0">
                <a:solidFill>
                  <a:srgbClr val="92D050"/>
                </a:solidFill>
                <a:latin typeface="Cooper Black" pitchFamily="18" charset="0"/>
              </a:rPr>
              <a:t>structures</a:t>
            </a:r>
          </a:p>
          <a:p>
            <a:pPr>
              <a:buFont typeface="Arial" pitchFamily="34" charset="0"/>
              <a:buChar char="•"/>
            </a:pPr>
            <a:r>
              <a:rPr lang="en-GB" sz="4000" smtClean="0">
                <a:solidFill>
                  <a:srgbClr val="FFFF00"/>
                </a:solidFill>
                <a:latin typeface="Cooper Black" pitchFamily="18" charset="0"/>
              </a:rPr>
              <a:t>canvas</a:t>
            </a:r>
          </a:p>
          <a:p>
            <a:pPr>
              <a:buFont typeface="Arial" pitchFamily="34" charset="0"/>
              <a:buChar char="•"/>
            </a:pPr>
            <a:r>
              <a:rPr lang="en-GB" sz="4000" smtClean="0">
                <a:solidFill>
                  <a:schemeClr val="accent2">
                    <a:lumMod val="60000"/>
                    <a:lumOff val="40000"/>
                  </a:schemeClr>
                </a:solidFill>
                <a:latin typeface="Cooper Black" pitchFamily="18" charset="0"/>
              </a:rPr>
              <a:t>video</a:t>
            </a:r>
          </a:p>
          <a:p>
            <a:pPr>
              <a:buFont typeface="Arial" pitchFamily="34" charset="0"/>
              <a:buChar char="•"/>
            </a:pPr>
            <a:r>
              <a:rPr lang="en-GB" sz="4000" smtClean="0">
                <a:solidFill>
                  <a:schemeClr val="accent1">
                    <a:lumMod val="60000"/>
                    <a:lumOff val="40000"/>
                  </a:schemeClr>
                </a:solidFill>
                <a:latin typeface="Cooper Black" pitchFamily="18" charset="0"/>
              </a:rPr>
              <a:t>audio</a:t>
            </a:r>
          </a:p>
          <a:p>
            <a:pPr>
              <a:buFont typeface="Arial" pitchFamily="34" charset="0"/>
              <a:buChar char="•"/>
            </a:pPr>
            <a:r>
              <a:rPr lang="en-GB" sz="4000" smtClean="0">
                <a:solidFill>
                  <a:srgbClr val="00B050"/>
                </a:solidFill>
                <a:latin typeface="Cooper Black" pitchFamily="18" charset="0"/>
              </a:rPr>
              <a:t>ARIA</a:t>
            </a:r>
          </a:p>
          <a:p>
            <a:pPr>
              <a:buFont typeface="Arial" pitchFamily="34" charset="0"/>
              <a:buChar char="•"/>
            </a:pPr>
            <a:r>
              <a:rPr lang="en-GB" sz="4000" smtClean="0">
                <a:solidFill>
                  <a:schemeClr val="accent4">
                    <a:lumMod val="60000"/>
                    <a:lumOff val="40000"/>
                  </a:schemeClr>
                </a:solidFill>
                <a:latin typeface="Cooper Black" pitchFamily="18" charset="0"/>
              </a:rPr>
              <a:t>‘fallback’</a:t>
            </a:r>
          </a:p>
          <a:p>
            <a:pPr>
              <a:buFont typeface="Arial" pitchFamily="34" charset="0"/>
              <a:buChar char="•"/>
            </a:pPr>
            <a:r>
              <a:rPr lang="en-GB" sz="4000" smtClean="0">
                <a:solidFill>
                  <a:srgbClr val="FF0000"/>
                </a:solidFill>
                <a:latin typeface="Cooper Black" pitchFamily="18" charset="0"/>
              </a:rPr>
              <a:t>‘text alternatives’</a:t>
            </a:r>
            <a:endParaRPr lang="en-GB" sz="6000">
              <a:solidFill>
                <a:srgbClr val="FF0000"/>
              </a:solidFill>
              <a:latin typeface="Cooper Black" pitchFamily="18" charset="0"/>
            </a:endParaRPr>
          </a:p>
        </p:txBody>
      </p:sp>
      <p:pic>
        <p:nvPicPr>
          <p:cNvPr id="6" name="Picture 2" descr="work in progress"/>
          <p:cNvPicPr>
            <a:picLocks noChangeAspect="1" noChangeArrowheads="1"/>
          </p:cNvPicPr>
          <p:nvPr/>
        </p:nvPicPr>
        <p:blipFill>
          <a:blip r:embed="rId3" cstate="print"/>
          <a:srcRect/>
          <a:stretch>
            <a:fillRect/>
          </a:stretch>
        </p:blipFill>
        <p:spPr bwMode="auto">
          <a:xfrm>
            <a:off x="4499992" y="1916833"/>
            <a:ext cx="3096254" cy="26668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484784" y="2924944"/>
            <a:ext cx="6408712" cy="936104"/>
          </a:xfrm>
        </p:spPr>
        <p:txBody>
          <a:bodyPr vert="vert270">
            <a:noAutofit/>
          </a:bodyPr>
          <a:lstStyle/>
          <a:p>
            <a:pPr algn="l">
              <a:lnSpc>
                <a:spcPts val="2300"/>
              </a:lnSpc>
            </a:pPr>
            <a:r>
              <a:rPr lang="en-GB" sz="2400" smtClean="0">
                <a:solidFill>
                  <a:schemeClr val="accent1">
                    <a:lumMod val="40000"/>
                    <a:lumOff val="60000"/>
                  </a:schemeClr>
                </a:solidFill>
              </a:rPr>
              <a:t>w</a:t>
            </a:r>
            <a:br>
              <a:rPr lang="en-GB" sz="2400" smtClean="0">
                <a:solidFill>
                  <a:schemeClr val="accent1">
                    <a:lumMod val="40000"/>
                    <a:lumOff val="60000"/>
                  </a:schemeClr>
                </a:solidFill>
              </a:rPr>
            </a:br>
            <a:r>
              <a:rPr lang="en-GB" sz="2400" smtClean="0">
                <a:solidFill>
                  <a:schemeClr val="accent1">
                    <a:lumMod val="40000"/>
                    <a:lumOff val="60000"/>
                  </a:schemeClr>
                </a:solidFill>
              </a:rPr>
              <a:t>h</a:t>
            </a:r>
            <a:br>
              <a:rPr lang="en-GB" sz="2400" smtClean="0">
                <a:solidFill>
                  <a:schemeClr val="accent1">
                    <a:lumMod val="40000"/>
                    <a:lumOff val="60000"/>
                  </a:schemeClr>
                </a:solidFill>
              </a:rPr>
            </a:br>
            <a:r>
              <a:rPr lang="en-GB" sz="2400" smtClean="0">
                <a:solidFill>
                  <a:schemeClr val="accent1">
                    <a:lumMod val="40000"/>
                    <a:lumOff val="60000"/>
                  </a:schemeClr>
                </a:solidFill>
              </a:rPr>
              <a:t>o</a:t>
            </a:r>
            <a:br>
              <a:rPr lang="en-GB" sz="2400" smtClean="0">
                <a:solidFill>
                  <a:schemeClr val="accent1">
                    <a:lumMod val="40000"/>
                    <a:lumOff val="60000"/>
                  </a:schemeClr>
                </a:solidFill>
              </a:rPr>
            </a:br>
            <a:r>
              <a:rPr lang="en-GB" sz="2400" smtClean="0">
                <a:solidFill>
                  <a:schemeClr val="accent1">
                    <a:lumMod val="40000"/>
                    <a:lumOff val="60000"/>
                  </a:schemeClr>
                </a:solidFill>
              </a:rPr>
              <a:t> </a:t>
            </a:r>
            <a:br>
              <a:rPr lang="en-GB" sz="2400" smtClean="0">
                <a:solidFill>
                  <a:schemeClr val="accent1">
                    <a:lumMod val="40000"/>
                    <a:lumOff val="60000"/>
                  </a:schemeClr>
                </a:solidFill>
              </a:rPr>
            </a:br>
            <a:r>
              <a:rPr lang="en-GB" sz="2400" smtClean="0">
                <a:solidFill>
                  <a:srgbClr val="00B050"/>
                </a:solidFill>
              </a:rPr>
              <a:t>a</a:t>
            </a:r>
            <a:br>
              <a:rPr lang="en-GB" sz="2400" smtClean="0">
                <a:solidFill>
                  <a:srgbClr val="00B050"/>
                </a:solidFill>
              </a:rPr>
            </a:br>
            <a:r>
              <a:rPr lang="en-GB" sz="2400" smtClean="0">
                <a:solidFill>
                  <a:srgbClr val="00B050"/>
                </a:solidFill>
              </a:rPr>
              <a:t>r</a:t>
            </a:r>
            <a:br>
              <a:rPr lang="en-GB" sz="2400" smtClean="0">
                <a:solidFill>
                  <a:srgbClr val="00B050"/>
                </a:solidFill>
              </a:rPr>
            </a:br>
            <a:r>
              <a:rPr lang="en-GB" sz="2400" smtClean="0">
                <a:solidFill>
                  <a:srgbClr val="00B050"/>
                </a:solidFill>
              </a:rPr>
              <a:t>e</a:t>
            </a:r>
            <a:br>
              <a:rPr lang="en-GB" sz="2400" smtClean="0">
                <a:solidFill>
                  <a:srgbClr val="00B050"/>
                </a:solidFill>
              </a:rPr>
            </a:br>
            <a:r>
              <a:rPr lang="en-GB" sz="2400" smtClean="0">
                <a:solidFill>
                  <a:schemeClr val="accent1">
                    <a:lumMod val="40000"/>
                    <a:lumOff val="60000"/>
                  </a:schemeClr>
                </a:solidFill>
              </a:rPr>
              <a:t> </a:t>
            </a:r>
            <a:br>
              <a:rPr lang="en-GB" sz="2400" smtClean="0">
                <a:solidFill>
                  <a:schemeClr val="accent1">
                    <a:lumMod val="40000"/>
                    <a:lumOff val="60000"/>
                  </a:schemeClr>
                </a:solidFill>
              </a:rPr>
            </a:br>
            <a:r>
              <a:rPr lang="en-GB" sz="2400" smtClean="0">
                <a:solidFill>
                  <a:schemeClr val="accent2">
                    <a:lumMod val="75000"/>
                  </a:schemeClr>
                </a:solidFill>
              </a:rPr>
              <a:t>t</a:t>
            </a:r>
            <a:br>
              <a:rPr lang="en-GB" sz="2400" smtClean="0">
                <a:solidFill>
                  <a:schemeClr val="accent2">
                    <a:lumMod val="75000"/>
                  </a:schemeClr>
                </a:solidFill>
              </a:rPr>
            </a:br>
            <a:r>
              <a:rPr lang="en-GB" sz="2400" smtClean="0">
                <a:solidFill>
                  <a:schemeClr val="accent2">
                    <a:lumMod val="75000"/>
                  </a:schemeClr>
                </a:solidFill>
              </a:rPr>
              <a:t>h</a:t>
            </a:r>
            <a:br>
              <a:rPr lang="en-GB" sz="2400" smtClean="0">
                <a:solidFill>
                  <a:schemeClr val="accent2">
                    <a:lumMod val="75000"/>
                  </a:schemeClr>
                </a:solidFill>
              </a:rPr>
            </a:br>
            <a:r>
              <a:rPr lang="en-GB" sz="2400" smtClean="0">
                <a:solidFill>
                  <a:schemeClr val="accent2">
                    <a:lumMod val="75000"/>
                  </a:schemeClr>
                </a:solidFill>
              </a:rPr>
              <a:t>e</a:t>
            </a:r>
            <a:br>
              <a:rPr lang="en-GB" sz="2400" smtClean="0">
                <a:solidFill>
                  <a:schemeClr val="accent2">
                    <a:lumMod val="75000"/>
                  </a:schemeClr>
                </a:solidFill>
              </a:rPr>
            </a:br>
            <a:r>
              <a:rPr lang="en-GB" sz="2400" b="1" smtClean="0">
                <a:solidFill>
                  <a:schemeClr val="accent1">
                    <a:lumMod val="40000"/>
                    <a:lumOff val="60000"/>
                  </a:schemeClr>
                </a:solidFill>
              </a:rPr>
              <a:t/>
            </a:r>
            <a:br>
              <a:rPr lang="en-GB" sz="2400" b="1" smtClean="0">
                <a:solidFill>
                  <a:schemeClr val="accent1">
                    <a:lumMod val="40000"/>
                    <a:lumOff val="60000"/>
                  </a:schemeClr>
                </a:solidFill>
              </a:rPr>
            </a:br>
            <a:r>
              <a:rPr lang="en-GB" sz="2400" b="1" smtClean="0">
                <a:solidFill>
                  <a:srgbClr val="FFFF00"/>
                </a:solidFill>
              </a:rPr>
              <a:t>h</a:t>
            </a:r>
            <a:br>
              <a:rPr lang="en-GB" sz="2400" b="1" smtClean="0">
                <a:solidFill>
                  <a:srgbClr val="FFFF00"/>
                </a:solidFill>
              </a:rPr>
            </a:br>
            <a:r>
              <a:rPr lang="en-GB" sz="2400" b="1" smtClean="0">
                <a:solidFill>
                  <a:srgbClr val="FFFF00"/>
                </a:solidFill>
              </a:rPr>
              <a:t>e</a:t>
            </a:r>
            <a:br>
              <a:rPr lang="en-GB" sz="2400" b="1" smtClean="0">
                <a:solidFill>
                  <a:srgbClr val="FFFF00"/>
                </a:solidFill>
              </a:rPr>
            </a:br>
            <a:r>
              <a:rPr lang="en-GB" sz="2400" b="1" smtClean="0">
                <a:solidFill>
                  <a:srgbClr val="FFFF00"/>
                </a:solidFill>
              </a:rPr>
              <a:t>r</a:t>
            </a:r>
            <a:br>
              <a:rPr lang="en-GB" sz="2400" b="1" smtClean="0">
                <a:solidFill>
                  <a:srgbClr val="FFFF00"/>
                </a:solidFill>
              </a:rPr>
            </a:br>
            <a:r>
              <a:rPr lang="en-GB" sz="2400" b="1" smtClean="0">
                <a:solidFill>
                  <a:srgbClr val="FFFF00"/>
                </a:solidFill>
              </a:rPr>
              <a:t>o</a:t>
            </a:r>
            <a:br>
              <a:rPr lang="en-GB" sz="2400" b="1" smtClean="0">
                <a:solidFill>
                  <a:srgbClr val="FFFF00"/>
                </a:solidFill>
              </a:rPr>
            </a:br>
            <a:r>
              <a:rPr lang="en-GB" sz="2400" b="1" smtClean="0">
                <a:solidFill>
                  <a:srgbClr val="FFFF00"/>
                </a:solidFill>
              </a:rPr>
              <a:t>e</a:t>
            </a:r>
            <a:br>
              <a:rPr lang="en-GB" sz="2400" b="1" smtClean="0">
                <a:solidFill>
                  <a:srgbClr val="FFFF00"/>
                </a:solidFill>
              </a:rPr>
            </a:br>
            <a:r>
              <a:rPr lang="en-GB" sz="2400" b="1" smtClean="0">
                <a:solidFill>
                  <a:srgbClr val="FFFF00"/>
                </a:solidFill>
              </a:rPr>
              <a:t>s</a:t>
            </a:r>
            <a:r>
              <a:rPr lang="en-GB" sz="2400" smtClean="0">
                <a:solidFill>
                  <a:srgbClr val="FFFF00"/>
                </a:solidFill>
              </a:rPr>
              <a:t/>
            </a:r>
            <a:br>
              <a:rPr lang="en-GB" sz="2400" smtClean="0">
                <a:solidFill>
                  <a:srgbClr val="FFFF00"/>
                </a:solidFill>
              </a:rPr>
            </a:br>
            <a:r>
              <a:rPr lang="en-GB" sz="2400" b="1">
                <a:solidFill>
                  <a:srgbClr val="00B050"/>
                </a:solidFill>
              </a:rPr>
              <a:t>?</a:t>
            </a:r>
          </a:p>
        </p:txBody>
      </p:sp>
      <p:pic>
        <p:nvPicPr>
          <p:cNvPr id="16386" name="Picture 2" descr="Batman and Robin are heroes."/>
          <p:cNvPicPr>
            <a:picLocks noChangeAspect="1" noChangeArrowheads="1"/>
          </p:cNvPicPr>
          <p:nvPr/>
        </p:nvPicPr>
        <p:blipFill>
          <a:blip r:embed="rId3" cstate="screen"/>
          <a:srcRect/>
          <a:stretch>
            <a:fillRect/>
          </a:stretch>
        </p:blipFill>
        <p:spPr bwMode="auto">
          <a:xfrm>
            <a:off x="1115618" y="0"/>
            <a:ext cx="4680519" cy="6858000"/>
          </a:xfrm>
          <a:prstGeom prst="rect">
            <a:avLst/>
          </a:prstGeom>
          <a:noFill/>
        </p:spPr>
      </p:pic>
      <p:pic>
        <p:nvPicPr>
          <p:cNvPr id="16388" name="Picture 4" descr="Firefox"/>
          <p:cNvPicPr>
            <a:picLocks noChangeAspect="1" noChangeArrowheads="1"/>
          </p:cNvPicPr>
          <p:nvPr/>
        </p:nvPicPr>
        <p:blipFill>
          <a:blip r:embed="rId4" cstate="screen"/>
          <a:srcRect/>
          <a:stretch>
            <a:fillRect/>
          </a:stretch>
        </p:blipFill>
        <p:spPr bwMode="auto">
          <a:xfrm>
            <a:off x="6520668" y="476673"/>
            <a:ext cx="1867759" cy="1811786"/>
          </a:xfrm>
          <a:prstGeom prst="rect">
            <a:avLst/>
          </a:prstGeom>
          <a:noFill/>
        </p:spPr>
      </p:pic>
      <p:pic>
        <p:nvPicPr>
          <p:cNvPr id="16390" name="Picture 6" descr="Internet Explorer"/>
          <p:cNvPicPr>
            <a:picLocks noChangeAspect="1" noChangeArrowheads="1"/>
          </p:cNvPicPr>
          <p:nvPr/>
        </p:nvPicPr>
        <p:blipFill>
          <a:blip r:embed="rId5" cstate="screen"/>
          <a:srcRect/>
          <a:stretch>
            <a:fillRect/>
          </a:stretch>
        </p:blipFill>
        <p:spPr bwMode="auto">
          <a:xfrm>
            <a:off x="6516216" y="4437112"/>
            <a:ext cx="1985234" cy="1800200"/>
          </a:xfrm>
          <a:prstGeom prst="rect">
            <a:avLst/>
          </a:prstGeom>
          <a:noFill/>
        </p:spPr>
      </p:pic>
      <p:pic>
        <p:nvPicPr>
          <p:cNvPr id="7" name="Picture 8" descr="Safari"/>
          <p:cNvPicPr>
            <a:picLocks noChangeAspect="1" noChangeArrowheads="1"/>
          </p:cNvPicPr>
          <p:nvPr/>
        </p:nvPicPr>
        <p:blipFill>
          <a:blip r:embed="rId6" cstate="screen"/>
          <a:srcRect/>
          <a:stretch>
            <a:fillRect/>
          </a:stretch>
        </p:blipFill>
        <p:spPr bwMode="auto">
          <a:xfrm>
            <a:off x="6660232" y="2420888"/>
            <a:ext cx="1728192" cy="17750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e league of 'cliche evil super-villains'. Cartoon head shots of a range of stock baddies."/>
          <p:cNvPicPr>
            <a:picLocks noChangeAspect="1" noChangeArrowheads="1"/>
          </p:cNvPicPr>
          <p:nvPr/>
        </p:nvPicPr>
        <p:blipFill>
          <a:blip r:embed="rId3" cstate="screen"/>
          <a:srcRect/>
          <a:stretch>
            <a:fillRect/>
          </a:stretch>
        </p:blipFill>
        <p:spPr bwMode="auto">
          <a:xfrm>
            <a:off x="0" y="2"/>
            <a:ext cx="3923928" cy="6888673"/>
          </a:xfrm>
          <a:prstGeom prst="rect">
            <a:avLst/>
          </a:prstGeom>
          <a:noFill/>
        </p:spPr>
      </p:pic>
      <p:sp>
        <p:nvSpPr>
          <p:cNvPr id="6" name="TextBox 5"/>
          <p:cNvSpPr txBox="1"/>
          <p:nvPr/>
        </p:nvSpPr>
        <p:spPr>
          <a:xfrm>
            <a:off x="4355979" y="692697"/>
            <a:ext cx="4473469" cy="1754326"/>
          </a:xfrm>
          <a:prstGeom prst="rect">
            <a:avLst/>
          </a:prstGeom>
          <a:noFill/>
        </p:spPr>
        <p:txBody>
          <a:bodyPr wrap="none" rtlCol="0">
            <a:spAutoFit/>
          </a:bodyPr>
          <a:lstStyle/>
          <a:p>
            <a:r>
              <a:rPr lang="en-GB" sz="5400" smtClean="0">
                <a:solidFill>
                  <a:srgbClr val="BDBD0D"/>
                </a:solidFill>
                <a:latin typeface="Cooper Black" pitchFamily="18" charset="0"/>
              </a:rPr>
              <a:t>who are </a:t>
            </a:r>
          </a:p>
          <a:p>
            <a:r>
              <a:rPr lang="en-GB" sz="5400" smtClean="0">
                <a:solidFill>
                  <a:srgbClr val="8ABC0E"/>
                </a:solidFill>
                <a:latin typeface="Cooper Black" pitchFamily="18" charset="0"/>
              </a:rPr>
              <a:t>the</a:t>
            </a:r>
            <a:r>
              <a:rPr lang="en-GB" sz="5400" smtClean="0">
                <a:solidFill>
                  <a:schemeClr val="accent2">
                    <a:lumMod val="75000"/>
                  </a:schemeClr>
                </a:solidFill>
                <a:latin typeface="Cooper Black" pitchFamily="18" charset="0"/>
              </a:rPr>
              <a:t> </a:t>
            </a:r>
            <a:r>
              <a:rPr lang="en-GB" sz="5400" b="1" smtClean="0">
                <a:solidFill>
                  <a:schemeClr val="accent2">
                    <a:lumMod val="75000"/>
                  </a:schemeClr>
                </a:solidFill>
                <a:latin typeface="Cooper Black" pitchFamily="18" charset="0"/>
              </a:rPr>
              <a:t>villains</a:t>
            </a:r>
            <a:r>
              <a:rPr lang="en-GB" sz="5400" smtClean="0">
                <a:solidFill>
                  <a:schemeClr val="accent2">
                    <a:lumMod val="75000"/>
                  </a:schemeClr>
                </a:solidFill>
                <a:latin typeface="Cooper Black" pitchFamily="18" charset="0"/>
              </a:rPr>
              <a:t>?</a:t>
            </a:r>
            <a:endParaRPr lang="en-GB" sz="5400">
              <a:solidFill>
                <a:schemeClr val="accent2">
                  <a:lumMod val="75000"/>
                </a:schemeClr>
              </a:solidFill>
              <a:latin typeface="Cooper Black" pitchFamily="18" charset="0"/>
            </a:endParaRPr>
          </a:p>
        </p:txBody>
      </p:sp>
      <p:pic>
        <p:nvPicPr>
          <p:cNvPr id="21508" name="Picture 4" descr="Chrome"/>
          <p:cNvPicPr>
            <a:picLocks noChangeAspect="1" noChangeArrowheads="1"/>
          </p:cNvPicPr>
          <p:nvPr/>
        </p:nvPicPr>
        <p:blipFill>
          <a:blip r:embed="rId4" cstate="screen"/>
          <a:srcRect/>
          <a:stretch>
            <a:fillRect/>
          </a:stretch>
        </p:blipFill>
        <p:spPr bwMode="auto">
          <a:xfrm>
            <a:off x="4427984" y="2924944"/>
            <a:ext cx="1440160" cy="1257301"/>
          </a:xfrm>
          <a:prstGeom prst="rect">
            <a:avLst/>
          </a:prstGeom>
          <a:noFill/>
        </p:spPr>
      </p:pic>
      <p:pic>
        <p:nvPicPr>
          <p:cNvPr id="10" name="Picture 4" descr="Firefox"/>
          <p:cNvPicPr>
            <a:picLocks noChangeAspect="1" noChangeArrowheads="1"/>
          </p:cNvPicPr>
          <p:nvPr/>
        </p:nvPicPr>
        <p:blipFill>
          <a:blip r:embed="rId5" cstate="screen"/>
          <a:srcRect/>
          <a:stretch>
            <a:fillRect/>
          </a:stretch>
        </p:blipFill>
        <p:spPr bwMode="auto">
          <a:xfrm>
            <a:off x="7112303" y="2924944"/>
            <a:ext cx="1348131" cy="1307731"/>
          </a:xfrm>
          <a:prstGeom prst="rect">
            <a:avLst/>
          </a:prstGeom>
          <a:noFill/>
        </p:spPr>
      </p:pic>
      <p:pic>
        <p:nvPicPr>
          <p:cNvPr id="9218" name="Picture 2" descr="work in progess"/>
          <p:cNvPicPr>
            <a:picLocks noChangeAspect="1" noChangeArrowheads="1"/>
          </p:cNvPicPr>
          <p:nvPr/>
        </p:nvPicPr>
        <p:blipFill>
          <a:blip r:embed="rId6" cstate="print"/>
          <a:srcRect/>
          <a:stretch>
            <a:fillRect/>
          </a:stretch>
        </p:blipFill>
        <p:spPr bwMode="auto">
          <a:xfrm>
            <a:off x="5652120" y="3356994"/>
            <a:ext cx="1842230" cy="1586756"/>
          </a:xfrm>
          <a:prstGeom prst="rect">
            <a:avLst/>
          </a:prstGeom>
          <a:noFill/>
        </p:spPr>
      </p:pic>
      <p:pic>
        <p:nvPicPr>
          <p:cNvPr id="21510" name="Picture 6" descr="Opera"/>
          <p:cNvPicPr>
            <a:picLocks noChangeAspect="1" noChangeArrowheads="1"/>
          </p:cNvPicPr>
          <p:nvPr/>
        </p:nvPicPr>
        <p:blipFill>
          <a:blip r:embed="rId7" cstate="screen"/>
          <a:srcRect/>
          <a:stretch>
            <a:fillRect/>
          </a:stretch>
        </p:blipFill>
        <p:spPr bwMode="auto">
          <a:xfrm>
            <a:off x="4644008" y="4653136"/>
            <a:ext cx="1152128" cy="1257301"/>
          </a:xfrm>
          <a:prstGeom prst="rect">
            <a:avLst/>
          </a:prstGeom>
          <a:noFill/>
        </p:spPr>
      </p:pic>
      <p:pic>
        <p:nvPicPr>
          <p:cNvPr id="21512" name="Picture 8" descr="Safari"/>
          <p:cNvPicPr>
            <a:picLocks noChangeAspect="1" noChangeArrowheads="1"/>
          </p:cNvPicPr>
          <p:nvPr/>
        </p:nvPicPr>
        <p:blipFill>
          <a:blip r:embed="rId8" cstate="screen"/>
          <a:srcRect/>
          <a:stretch>
            <a:fillRect/>
          </a:stretch>
        </p:blipFill>
        <p:spPr bwMode="auto">
          <a:xfrm>
            <a:off x="7236296" y="4653136"/>
            <a:ext cx="1224136" cy="1257301"/>
          </a:xfrm>
          <a:prstGeom prst="rect">
            <a:avLst/>
          </a:prstGeom>
          <a:noFill/>
        </p:spPr>
      </p:pic>
      <p:pic>
        <p:nvPicPr>
          <p:cNvPr id="9" name="Picture 6" descr="Internet Explorer"/>
          <p:cNvPicPr>
            <a:picLocks noChangeAspect="1" noChangeArrowheads="1"/>
          </p:cNvPicPr>
          <p:nvPr/>
        </p:nvPicPr>
        <p:blipFill>
          <a:blip r:embed="rId9" cstate="screen"/>
          <a:srcRect/>
          <a:stretch>
            <a:fillRect/>
          </a:stretch>
        </p:blipFill>
        <p:spPr bwMode="auto">
          <a:xfrm>
            <a:off x="5868144" y="5445225"/>
            <a:ext cx="1368152" cy="124063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2060849"/>
            <a:ext cx="5760640" cy="2554545"/>
          </a:xfrm>
          <a:prstGeom prst="rect">
            <a:avLst/>
          </a:prstGeom>
          <a:noFill/>
        </p:spPr>
        <p:txBody>
          <a:bodyPr wrap="square" rtlCol="0">
            <a:spAutoFit/>
          </a:bodyPr>
          <a:lstStyle/>
          <a:p>
            <a:r>
              <a:rPr lang="en-GB" sz="4000" smtClean="0">
                <a:solidFill>
                  <a:srgbClr val="92D050"/>
                </a:solidFill>
                <a:latin typeface="Cooper Black" pitchFamily="18" charset="0"/>
              </a:rPr>
              <a:t>when</a:t>
            </a:r>
            <a:r>
              <a:rPr lang="en-GB" sz="4000" smtClean="0">
                <a:solidFill>
                  <a:schemeClr val="accent2">
                    <a:lumMod val="75000"/>
                  </a:schemeClr>
                </a:solidFill>
                <a:latin typeface="Cooper Black" pitchFamily="18" charset="0"/>
              </a:rPr>
              <a:t> will </a:t>
            </a:r>
            <a:r>
              <a:rPr lang="en-GB" sz="4000" smtClean="0">
                <a:solidFill>
                  <a:schemeClr val="accent1">
                    <a:lumMod val="40000"/>
                    <a:lumOff val="60000"/>
                  </a:schemeClr>
                </a:solidFill>
                <a:latin typeface="Cooper Black" pitchFamily="18" charset="0"/>
              </a:rPr>
              <a:t>browsers</a:t>
            </a:r>
            <a:r>
              <a:rPr lang="en-GB" sz="4000" smtClean="0">
                <a:solidFill>
                  <a:schemeClr val="accent2">
                    <a:lumMod val="75000"/>
                  </a:schemeClr>
                </a:solidFill>
                <a:latin typeface="Cooper Black" pitchFamily="18" charset="0"/>
              </a:rPr>
              <a:t> </a:t>
            </a:r>
          </a:p>
          <a:p>
            <a:r>
              <a:rPr lang="en-GB" sz="4000" smtClean="0">
                <a:solidFill>
                  <a:schemeClr val="accent2">
                    <a:lumMod val="75000"/>
                  </a:schemeClr>
                </a:solidFill>
                <a:latin typeface="Cooper Black" pitchFamily="18" charset="0"/>
              </a:rPr>
              <a:t>expose </a:t>
            </a:r>
            <a:r>
              <a:rPr lang="en-GB" sz="4000" smtClean="0">
                <a:solidFill>
                  <a:schemeClr val="accent5">
                    <a:lumMod val="75000"/>
                  </a:schemeClr>
                </a:solidFill>
                <a:latin typeface="Cooper Black" pitchFamily="18" charset="0"/>
              </a:rPr>
              <a:t>HTML</a:t>
            </a:r>
            <a:r>
              <a:rPr lang="en-GB" sz="4000" smtClean="0">
                <a:solidFill>
                  <a:srgbClr val="FFFF00"/>
                </a:solidFill>
                <a:latin typeface="Cooper Black" pitchFamily="18" charset="0"/>
              </a:rPr>
              <a:t>5</a:t>
            </a:r>
            <a:r>
              <a:rPr lang="en-GB" sz="4000" smtClean="0">
                <a:solidFill>
                  <a:schemeClr val="accent2">
                    <a:lumMod val="75000"/>
                  </a:schemeClr>
                </a:solidFill>
                <a:latin typeface="Cooper Black" pitchFamily="18" charset="0"/>
              </a:rPr>
              <a:t> </a:t>
            </a:r>
            <a:r>
              <a:rPr lang="en-GB" sz="4000" smtClean="0">
                <a:solidFill>
                  <a:schemeClr val="bg1"/>
                </a:solidFill>
                <a:latin typeface="Cooper Black" pitchFamily="18" charset="0"/>
              </a:rPr>
              <a:t>features</a:t>
            </a:r>
            <a:r>
              <a:rPr lang="en-GB" sz="4000" smtClean="0">
                <a:solidFill>
                  <a:schemeClr val="accent2">
                    <a:lumMod val="75000"/>
                  </a:schemeClr>
                </a:solidFill>
                <a:latin typeface="Cooper Black" pitchFamily="18" charset="0"/>
              </a:rPr>
              <a:t> via </a:t>
            </a:r>
            <a:r>
              <a:rPr lang="en-GB" sz="4000" smtClean="0">
                <a:solidFill>
                  <a:schemeClr val="tx2">
                    <a:lumMod val="60000"/>
                    <a:lumOff val="40000"/>
                  </a:schemeClr>
                </a:solidFill>
                <a:latin typeface="Cooper Black" pitchFamily="18" charset="0"/>
              </a:rPr>
              <a:t>accessibility</a:t>
            </a:r>
            <a:r>
              <a:rPr lang="en-GB" sz="4000" smtClean="0">
                <a:solidFill>
                  <a:schemeClr val="accent2">
                    <a:lumMod val="75000"/>
                  </a:schemeClr>
                </a:solidFill>
                <a:latin typeface="Cooper Black" pitchFamily="18" charset="0"/>
              </a:rPr>
              <a:t> APIs</a:t>
            </a:r>
            <a:endParaRPr lang="en-GB" sz="4000">
              <a:solidFill>
                <a:schemeClr val="accent2">
                  <a:lumMod val="75000"/>
                </a:schemeClr>
              </a:solidFill>
              <a:latin typeface="Cooper Black" pitchFamily="18" charset="0"/>
            </a:endParaRPr>
          </a:p>
        </p:txBody>
      </p:sp>
      <p:pic>
        <p:nvPicPr>
          <p:cNvPr id="21508" name="Picture 4" descr="Chrome"/>
          <p:cNvPicPr>
            <a:picLocks noChangeAspect="1" noChangeArrowheads="1"/>
          </p:cNvPicPr>
          <p:nvPr/>
        </p:nvPicPr>
        <p:blipFill>
          <a:blip r:embed="rId3" cstate="screen"/>
          <a:srcRect/>
          <a:stretch>
            <a:fillRect/>
          </a:stretch>
        </p:blipFill>
        <p:spPr bwMode="auto">
          <a:xfrm>
            <a:off x="6660232" y="4149081"/>
            <a:ext cx="1440160" cy="1257301"/>
          </a:xfrm>
          <a:prstGeom prst="rect">
            <a:avLst/>
          </a:prstGeom>
          <a:noFill/>
        </p:spPr>
      </p:pic>
      <p:pic>
        <p:nvPicPr>
          <p:cNvPr id="21510" name="Picture 6" descr="Opera"/>
          <p:cNvPicPr>
            <a:picLocks noChangeAspect="1" noChangeArrowheads="1"/>
          </p:cNvPicPr>
          <p:nvPr/>
        </p:nvPicPr>
        <p:blipFill>
          <a:blip r:embed="rId4" cstate="screen"/>
          <a:srcRect/>
          <a:stretch>
            <a:fillRect/>
          </a:stretch>
        </p:blipFill>
        <p:spPr bwMode="auto">
          <a:xfrm>
            <a:off x="6876256" y="5445225"/>
            <a:ext cx="1152128" cy="1257301"/>
          </a:xfrm>
          <a:prstGeom prst="rect">
            <a:avLst/>
          </a:prstGeom>
          <a:noFill/>
        </p:spPr>
      </p:pic>
      <p:pic>
        <p:nvPicPr>
          <p:cNvPr id="21512" name="Picture 8" descr="Safari"/>
          <p:cNvPicPr>
            <a:picLocks noChangeAspect="1" noChangeArrowheads="1"/>
          </p:cNvPicPr>
          <p:nvPr/>
        </p:nvPicPr>
        <p:blipFill>
          <a:blip r:embed="rId5" cstate="screen"/>
          <a:srcRect/>
          <a:stretch>
            <a:fillRect/>
          </a:stretch>
        </p:blipFill>
        <p:spPr bwMode="auto">
          <a:xfrm>
            <a:off x="6804248" y="260649"/>
            <a:ext cx="1224136" cy="1257301"/>
          </a:xfrm>
          <a:prstGeom prst="rect">
            <a:avLst/>
          </a:prstGeom>
          <a:noFill/>
        </p:spPr>
      </p:pic>
      <p:pic>
        <p:nvPicPr>
          <p:cNvPr id="10" name="Picture 4" descr="Firefox"/>
          <p:cNvPicPr>
            <a:picLocks noChangeAspect="1" noChangeArrowheads="1"/>
          </p:cNvPicPr>
          <p:nvPr/>
        </p:nvPicPr>
        <p:blipFill>
          <a:blip r:embed="rId6" cstate="screen"/>
          <a:srcRect/>
          <a:stretch>
            <a:fillRect/>
          </a:stretch>
        </p:blipFill>
        <p:spPr bwMode="auto">
          <a:xfrm>
            <a:off x="6804248" y="2747764"/>
            <a:ext cx="1296144" cy="1257301"/>
          </a:xfrm>
          <a:prstGeom prst="rect">
            <a:avLst/>
          </a:prstGeom>
          <a:noFill/>
        </p:spPr>
      </p:pic>
      <p:pic>
        <p:nvPicPr>
          <p:cNvPr id="8" name="Picture 6" descr="Internet Explorer"/>
          <p:cNvPicPr>
            <a:picLocks noChangeAspect="1" noChangeArrowheads="1"/>
          </p:cNvPicPr>
          <p:nvPr/>
        </p:nvPicPr>
        <p:blipFill>
          <a:blip r:embed="rId7" cstate="screen"/>
          <a:srcRect/>
          <a:stretch>
            <a:fillRect/>
          </a:stretch>
        </p:blipFill>
        <p:spPr bwMode="auto">
          <a:xfrm>
            <a:off x="6732240" y="1412778"/>
            <a:ext cx="1368152" cy="1240633"/>
          </a:xfrm>
          <a:prstGeom prst="rect">
            <a:avLst/>
          </a:prstGeom>
          <a:noFill/>
        </p:spPr>
      </p:pic>
      <p:sp>
        <p:nvSpPr>
          <p:cNvPr id="9" name="TextBox 8"/>
          <p:cNvSpPr txBox="1"/>
          <p:nvPr/>
        </p:nvSpPr>
        <p:spPr>
          <a:xfrm>
            <a:off x="8230376" y="404664"/>
            <a:ext cx="518091" cy="923330"/>
          </a:xfrm>
          <a:prstGeom prst="rect">
            <a:avLst/>
          </a:prstGeom>
          <a:noFill/>
        </p:spPr>
        <p:txBody>
          <a:bodyPr wrap="none" rtlCol="0">
            <a:spAutoFit/>
          </a:bodyPr>
          <a:lstStyle/>
          <a:p>
            <a:r>
              <a:rPr lang="en-GB" sz="5400" smtClean="0">
                <a:solidFill>
                  <a:srgbClr val="FFFF00"/>
                </a:solidFill>
                <a:latin typeface="Cooper Black" pitchFamily="18" charset="0"/>
              </a:rPr>
              <a:t>?</a:t>
            </a:r>
            <a:endParaRPr lang="en-GB" sz="5400">
              <a:solidFill>
                <a:srgbClr val="FFFF00"/>
              </a:solidFill>
              <a:latin typeface="Cooper Black" pitchFamily="18" charset="0"/>
            </a:endParaRPr>
          </a:p>
        </p:txBody>
      </p:sp>
      <p:sp>
        <p:nvSpPr>
          <p:cNvPr id="11" name="TextBox 10"/>
          <p:cNvSpPr txBox="1"/>
          <p:nvPr/>
        </p:nvSpPr>
        <p:spPr>
          <a:xfrm>
            <a:off x="8302384" y="1628800"/>
            <a:ext cx="518091" cy="923330"/>
          </a:xfrm>
          <a:prstGeom prst="rect">
            <a:avLst/>
          </a:prstGeom>
          <a:noFill/>
        </p:spPr>
        <p:txBody>
          <a:bodyPr wrap="none" rtlCol="0">
            <a:spAutoFit/>
          </a:bodyPr>
          <a:lstStyle/>
          <a:p>
            <a:r>
              <a:rPr lang="en-GB" sz="5400" smtClean="0">
                <a:solidFill>
                  <a:srgbClr val="FFFF00"/>
                </a:solidFill>
                <a:latin typeface="Cooper Black" pitchFamily="18" charset="0"/>
              </a:rPr>
              <a:t>?</a:t>
            </a:r>
            <a:endParaRPr lang="en-GB" sz="5400">
              <a:solidFill>
                <a:srgbClr val="FFFF00"/>
              </a:solidFill>
              <a:latin typeface="Cooper Black" pitchFamily="18" charset="0"/>
            </a:endParaRPr>
          </a:p>
        </p:txBody>
      </p:sp>
      <p:sp>
        <p:nvSpPr>
          <p:cNvPr id="12" name="TextBox 11"/>
          <p:cNvSpPr txBox="1"/>
          <p:nvPr/>
        </p:nvSpPr>
        <p:spPr>
          <a:xfrm>
            <a:off x="8316419" y="2852936"/>
            <a:ext cx="518091" cy="923330"/>
          </a:xfrm>
          <a:prstGeom prst="rect">
            <a:avLst/>
          </a:prstGeom>
          <a:noFill/>
        </p:spPr>
        <p:txBody>
          <a:bodyPr wrap="none" rtlCol="0">
            <a:spAutoFit/>
          </a:bodyPr>
          <a:lstStyle/>
          <a:p>
            <a:r>
              <a:rPr lang="en-GB" sz="5400" smtClean="0">
                <a:solidFill>
                  <a:srgbClr val="FFFF00"/>
                </a:solidFill>
                <a:latin typeface="Cooper Black" pitchFamily="18" charset="0"/>
              </a:rPr>
              <a:t>?</a:t>
            </a:r>
            <a:endParaRPr lang="en-GB" sz="5400">
              <a:solidFill>
                <a:srgbClr val="FFFF00"/>
              </a:solidFill>
              <a:latin typeface="Cooper Black" pitchFamily="18" charset="0"/>
            </a:endParaRPr>
          </a:p>
        </p:txBody>
      </p:sp>
      <p:sp>
        <p:nvSpPr>
          <p:cNvPr id="13" name="TextBox 12"/>
          <p:cNvSpPr txBox="1"/>
          <p:nvPr/>
        </p:nvSpPr>
        <p:spPr>
          <a:xfrm>
            <a:off x="8302384" y="4293096"/>
            <a:ext cx="518091" cy="923330"/>
          </a:xfrm>
          <a:prstGeom prst="rect">
            <a:avLst/>
          </a:prstGeom>
          <a:noFill/>
        </p:spPr>
        <p:txBody>
          <a:bodyPr wrap="none" rtlCol="0">
            <a:spAutoFit/>
          </a:bodyPr>
          <a:lstStyle/>
          <a:p>
            <a:r>
              <a:rPr lang="en-GB" sz="5400" smtClean="0">
                <a:solidFill>
                  <a:srgbClr val="FFFF00"/>
                </a:solidFill>
                <a:latin typeface="Cooper Black" pitchFamily="18" charset="0"/>
              </a:rPr>
              <a:t>?</a:t>
            </a:r>
            <a:endParaRPr lang="en-GB" sz="5400">
              <a:solidFill>
                <a:srgbClr val="FFFF00"/>
              </a:solidFill>
              <a:latin typeface="Cooper Black" pitchFamily="18" charset="0"/>
            </a:endParaRPr>
          </a:p>
        </p:txBody>
      </p:sp>
      <p:sp>
        <p:nvSpPr>
          <p:cNvPr id="14" name="TextBox 13"/>
          <p:cNvSpPr txBox="1"/>
          <p:nvPr/>
        </p:nvSpPr>
        <p:spPr>
          <a:xfrm>
            <a:off x="8302384" y="5517232"/>
            <a:ext cx="518091" cy="923330"/>
          </a:xfrm>
          <a:prstGeom prst="rect">
            <a:avLst/>
          </a:prstGeom>
          <a:noFill/>
        </p:spPr>
        <p:txBody>
          <a:bodyPr wrap="none" rtlCol="0">
            <a:spAutoFit/>
          </a:bodyPr>
          <a:lstStyle/>
          <a:p>
            <a:r>
              <a:rPr lang="en-GB" sz="5400" smtClean="0">
                <a:solidFill>
                  <a:srgbClr val="FFFF00"/>
                </a:solidFill>
                <a:latin typeface="Cooper Black" pitchFamily="18" charset="0"/>
              </a:rPr>
              <a:t>?</a:t>
            </a:r>
            <a:endParaRPr lang="en-GB" sz="5400">
              <a:solidFill>
                <a:srgbClr val="FFFF00"/>
              </a:solidFill>
              <a:latin typeface="Cooper Black" pitchFamily="18" charset="0"/>
            </a:endParaRPr>
          </a:p>
        </p:txBody>
      </p:sp>
      <p:sp>
        <p:nvSpPr>
          <p:cNvPr id="15" name="TextBox 14"/>
          <p:cNvSpPr txBox="1"/>
          <p:nvPr/>
        </p:nvSpPr>
        <p:spPr>
          <a:xfrm>
            <a:off x="395536" y="2060849"/>
            <a:ext cx="5760640" cy="2554545"/>
          </a:xfrm>
          <a:prstGeom prst="rect">
            <a:avLst/>
          </a:prstGeom>
          <a:solidFill>
            <a:schemeClr val="tx1"/>
          </a:solidFill>
        </p:spPr>
        <p:txBody>
          <a:bodyPr wrap="square" rtlCol="0">
            <a:spAutoFit/>
          </a:bodyPr>
          <a:lstStyle/>
          <a:p>
            <a:r>
              <a:rPr lang="en-GB" sz="4000" smtClean="0">
                <a:solidFill>
                  <a:srgbClr val="92D050"/>
                </a:solidFill>
                <a:latin typeface="Cooper Black" pitchFamily="18" charset="0"/>
              </a:rPr>
              <a:t>when</a:t>
            </a:r>
            <a:r>
              <a:rPr lang="en-GB" sz="4000" smtClean="0">
                <a:solidFill>
                  <a:schemeClr val="accent2">
                    <a:lumMod val="75000"/>
                  </a:schemeClr>
                </a:solidFill>
                <a:latin typeface="Cooper Black" pitchFamily="18" charset="0"/>
              </a:rPr>
              <a:t> will </a:t>
            </a:r>
            <a:r>
              <a:rPr lang="en-GB" sz="4000" smtClean="0">
                <a:solidFill>
                  <a:schemeClr val="accent1">
                    <a:lumMod val="40000"/>
                    <a:lumOff val="60000"/>
                  </a:schemeClr>
                </a:solidFill>
                <a:latin typeface="Cooper Black" pitchFamily="18" charset="0"/>
              </a:rPr>
              <a:t>browsers</a:t>
            </a:r>
            <a:r>
              <a:rPr lang="en-GB" sz="4000" smtClean="0">
                <a:solidFill>
                  <a:schemeClr val="accent2">
                    <a:lumMod val="75000"/>
                  </a:schemeClr>
                </a:solidFill>
                <a:latin typeface="Cooper Black" pitchFamily="18" charset="0"/>
              </a:rPr>
              <a:t> </a:t>
            </a:r>
          </a:p>
          <a:p>
            <a:r>
              <a:rPr lang="en-GB" sz="4000" smtClean="0">
                <a:solidFill>
                  <a:schemeClr val="accent2">
                    <a:lumMod val="75000"/>
                  </a:schemeClr>
                </a:solidFill>
                <a:latin typeface="Cooper Black" pitchFamily="18" charset="0"/>
              </a:rPr>
              <a:t>implement </a:t>
            </a:r>
            <a:r>
              <a:rPr lang="en-GB" sz="4000" smtClean="0">
                <a:solidFill>
                  <a:schemeClr val="accent5">
                    <a:lumMod val="75000"/>
                  </a:schemeClr>
                </a:solidFill>
                <a:latin typeface="Cooper Black" pitchFamily="18" charset="0"/>
              </a:rPr>
              <a:t>HTML</a:t>
            </a:r>
            <a:r>
              <a:rPr lang="en-GB" sz="4000" smtClean="0">
                <a:solidFill>
                  <a:srgbClr val="FFFF00"/>
                </a:solidFill>
                <a:latin typeface="Cooper Black" pitchFamily="18" charset="0"/>
              </a:rPr>
              <a:t>5</a:t>
            </a:r>
            <a:r>
              <a:rPr lang="en-GB" sz="4000" smtClean="0">
                <a:solidFill>
                  <a:schemeClr val="accent2">
                    <a:lumMod val="75000"/>
                  </a:schemeClr>
                </a:solidFill>
                <a:latin typeface="Cooper Black" pitchFamily="18" charset="0"/>
              </a:rPr>
              <a:t> UI </a:t>
            </a:r>
            <a:r>
              <a:rPr lang="en-GB" sz="4000" smtClean="0">
                <a:solidFill>
                  <a:schemeClr val="bg1"/>
                </a:solidFill>
                <a:latin typeface="Cooper Black" pitchFamily="18" charset="0"/>
              </a:rPr>
              <a:t>features</a:t>
            </a:r>
            <a:r>
              <a:rPr lang="en-GB" sz="4000" smtClean="0">
                <a:solidFill>
                  <a:srgbClr val="FF0000"/>
                </a:solidFill>
                <a:latin typeface="Cooper Black" pitchFamily="18" charset="0"/>
              </a:rPr>
              <a:t>?</a:t>
            </a:r>
          </a:p>
          <a:p>
            <a:endParaRPr lang="en-GB" sz="4000">
              <a:solidFill>
                <a:schemeClr val="accent2">
                  <a:lumMod val="75000"/>
                </a:schemeClr>
              </a:solidFill>
              <a:latin typeface="Cooper Black" pitchFamily="18" charset="0"/>
            </a:endParaRPr>
          </a:p>
        </p:txBody>
      </p:sp>
      <p:sp>
        <p:nvSpPr>
          <p:cNvPr id="16" name="TextBox 15"/>
          <p:cNvSpPr txBox="1"/>
          <p:nvPr/>
        </p:nvSpPr>
        <p:spPr>
          <a:xfrm>
            <a:off x="395536" y="2060848"/>
            <a:ext cx="5760640" cy="3785652"/>
          </a:xfrm>
          <a:prstGeom prst="rect">
            <a:avLst/>
          </a:prstGeom>
          <a:solidFill>
            <a:schemeClr val="tx1"/>
          </a:solidFill>
        </p:spPr>
        <p:txBody>
          <a:bodyPr wrap="square" rtlCol="0">
            <a:spAutoFit/>
          </a:bodyPr>
          <a:lstStyle/>
          <a:p>
            <a:r>
              <a:rPr lang="en-GB" sz="4000" smtClean="0">
                <a:solidFill>
                  <a:srgbClr val="92D050"/>
                </a:solidFill>
                <a:latin typeface="Cooper Black" pitchFamily="18" charset="0"/>
              </a:rPr>
              <a:t>when</a:t>
            </a:r>
            <a:r>
              <a:rPr lang="en-GB" sz="4000" smtClean="0">
                <a:solidFill>
                  <a:schemeClr val="accent2">
                    <a:lumMod val="75000"/>
                  </a:schemeClr>
                </a:solidFill>
                <a:latin typeface="Cooper Black" pitchFamily="18" charset="0"/>
              </a:rPr>
              <a:t> will </a:t>
            </a:r>
            <a:r>
              <a:rPr lang="en-GB" sz="4000" smtClean="0">
                <a:solidFill>
                  <a:schemeClr val="accent1">
                    <a:lumMod val="40000"/>
                    <a:lumOff val="60000"/>
                  </a:schemeClr>
                </a:solidFill>
                <a:latin typeface="Cooper Black" pitchFamily="18" charset="0"/>
              </a:rPr>
              <a:t>browsers</a:t>
            </a:r>
            <a:r>
              <a:rPr lang="en-GB" sz="4000" smtClean="0">
                <a:solidFill>
                  <a:schemeClr val="accent2">
                    <a:lumMod val="75000"/>
                  </a:schemeClr>
                </a:solidFill>
                <a:latin typeface="Cooper Black" pitchFamily="18" charset="0"/>
              </a:rPr>
              <a:t> </a:t>
            </a:r>
          </a:p>
          <a:p>
            <a:r>
              <a:rPr lang="en-GB" sz="4000" smtClean="0">
                <a:solidFill>
                  <a:schemeClr val="accent2">
                    <a:lumMod val="75000"/>
                  </a:schemeClr>
                </a:solidFill>
                <a:latin typeface="Cooper Black" pitchFamily="18" charset="0"/>
              </a:rPr>
              <a:t>implement </a:t>
            </a:r>
            <a:r>
              <a:rPr lang="en-GB" sz="4000" smtClean="0">
                <a:solidFill>
                  <a:schemeClr val="accent5">
                    <a:lumMod val="75000"/>
                  </a:schemeClr>
                </a:solidFill>
                <a:latin typeface="Cooper Black" pitchFamily="18" charset="0"/>
              </a:rPr>
              <a:t>HTML</a:t>
            </a:r>
            <a:r>
              <a:rPr lang="en-GB" sz="4000" smtClean="0">
                <a:solidFill>
                  <a:srgbClr val="FFFF00"/>
                </a:solidFill>
                <a:latin typeface="Cooper Black" pitchFamily="18" charset="0"/>
              </a:rPr>
              <a:t>5</a:t>
            </a:r>
            <a:r>
              <a:rPr lang="en-GB" sz="4000" smtClean="0">
                <a:solidFill>
                  <a:schemeClr val="accent2">
                    <a:lumMod val="75000"/>
                  </a:schemeClr>
                </a:solidFill>
                <a:latin typeface="Cooper Black" pitchFamily="18" charset="0"/>
              </a:rPr>
              <a:t> UI </a:t>
            </a:r>
            <a:r>
              <a:rPr lang="en-GB" sz="4000" smtClean="0">
                <a:solidFill>
                  <a:schemeClr val="bg1"/>
                </a:solidFill>
                <a:latin typeface="Cooper Black" pitchFamily="18" charset="0"/>
              </a:rPr>
              <a:t>features </a:t>
            </a:r>
            <a:r>
              <a:rPr lang="en-GB" sz="4000" smtClean="0">
                <a:solidFill>
                  <a:srgbClr val="FFC000"/>
                </a:solidFill>
                <a:latin typeface="Cooper Black" pitchFamily="18" charset="0"/>
              </a:rPr>
              <a:t>in a way that </a:t>
            </a:r>
            <a:r>
              <a:rPr lang="en-GB" sz="4000" smtClean="0">
                <a:solidFill>
                  <a:schemeClr val="tx2">
                    <a:lumMod val="60000"/>
                    <a:lumOff val="40000"/>
                  </a:schemeClr>
                </a:solidFill>
                <a:latin typeface="Cooper Black" pitchFamily="18" charset="0"/>
              </a:rPr>
              <a:t>developers</a:t>
            </a:r>
            <a:r>
              <a:rPr lang="en-GB" sz="4000" smtClean="0">
                <a:solidFill>
                  <a:srgbClr val="FFC000"/>
                </a:solidFill>
                <a:latin typeface="Cooper Black" pitchFamily="18" charset="0"/>
              </a:rPr>
              <a:t> will want to </a:t>
            </a:r>
            <a:r>
              <a:rPr lang="en-GB" sz="4000" smtClean="0">
                <a:solidFill>
                  <a:srgbClr val="FF0000"/>
                </a:solidFill>
                <a:latin typeface="Cooper Black" pitchFamily="18" charset="0"/>
              </a:rPr>
              <a:t>use</a:t>
            </a:r>
            <a:r>
              <a:rPr lang="en-GB" sz="4000" smtClean="0">
                <a:solidFill>
                  <a:srgbClr val="FFC000"/>
                </a:solidFill>
                <a:latin typeface="Cooper Black" pitchFamily="18" charset="0"/>
              </a:rPr>
              <a:t> them</a:t>
            </a:r>
            <a:r>
              <a:rPr lang="en-GB" sz="4000" smtClean="0">
                <a:solidFill>
                  <a:schemeClr val="bg1"/>
                </a:solidFill>
                <a:latin typeface="Cooper Black" pitchFamily="18" charset="0"/>
              </a:rPr>
              <a:t>?</a:t>
            </a:r>
            <a:endParaRPr lang="en-GB" sz="4000" smtClean="0">
              <a:solidFill>
                <a:srgbClr val="FF0000"/>
              </a:solidFill>
              <a:latin typeface="Cooper Black" pitchFamily="18" charset="0"/>
            </a:endParaRPr>
          </a:p>
          <a:p>
            <a:endParaRPr lang="en-GB" sz="4000">
              <a:solidFill>
                <a:schemeClr val="accent2">
                  <a:lumMod val="75000"/>
                </a:schemeClr>
              </a:solidFill>
              <a:latin typeface="Cooper Black" pitchFamily="18" charset="0"/>
            </a:endParaRPr>
          </a:p>
        </p:txBody>
      </p:sp>
      <p:pic>
        <p:nvPicPr>
          <p:cNvPr id="17" name="Picture 16" descr="date picker"/>
          <p:cNvPicPr>
            <a:picLocks noChangeAspect="1"/>
          </p:cNvPicPr>
          <p:nvPr/>
        </p:nvPicPr>
        <p:blipFill>
          <a:blip r:embed="rId8" cstate="print"/>
          <a:stretch>
            <a:fillRect/>
          </a:stretch>
        </p:blipFill>
        <p:spPr>
          <a:xfrm>
            <a:off x="2051720" y="260650"/>
            <a:ext cx="2000250" cy="1628774"/>
          </a:xfrm>
          <a:prstGeom prst="rect">
            <a:avLst/>
          </a:prstGeom>
        </p:spPr>
      </p:pic>
      <p:pic>
        <p:nvPicPr>
          <p:cNvPr id="18" name="Picture 17" descr="input error message"/>
          <p:cNvPicPr>
            <a:picLocks noChangeAspect="1"/>
          </p:cNvPicPr>
          <p:nvPr/>
        </p:nvPicPr>
        <p:blipFill>
          <a:blip r:embed="rId9" cstate="print"/>
          <a:stretch>
            <a:fillRect/>
          </a:stretch>
        </p:blipFill>
        <p:spPr>
          <a:xfrm>
            <a:off x="3131841" y="5934878"/>
            <a:ext cx="1209675" cy="685800"/>
          </a:xfrm>
          <a:prstGeom prst="rect">
            <a:avLst/>
          </a:prstGeom>
        </p:spPr>
      </p:pic>
      <p:pic>
        <p:nvPicPr>
          <p:cNvPr id="20" name="Picture 19" descr="input error message"/>
          <p:cNvPicPr>
            <a:picLocks noChangeAspect="1"/>
          </p:cNvPicPr>
          <p:nvPr/>
        </p:nvPicPr>
        <p:blipFill>
          <a:blip r:embed="rId10" cstate="print"/>
          <a:stretch>
            <a:fillRect/>
          </a:stretch>
        </p:blipFill>
        <p:spPr>
          <a:xfrm>
            <a:off x="4860035" y="5877272"/>
            <a:ext cx="1476375" cy="504826"/>
          </a:xfrm>
          <a:prstGeom prst="rect">
            <a:avLst/>
          </a:prstGeom>
        </p:spPr>
      </p:pic>
      <p:pic>
        <p:nvPicPr>
          <p:cNvPr id="2050" name="Picture 2" descr="slider"/>
          <p:cNvPicPr>
            <a:picLocks noChangeAspect="1" noChangeArrowheads="1"/>
          </p:cNvPicPr>
          <p:nvPr/>
        </p:nvPicPr>
        <p:blipFill>
          <a:blip r:embed="rId11" cstate="print"/>
          <a:srcRect/>
          <a:stretch>
            <a:fillRect/>
          </a:stretch>
        </p:blipFill>
        <p:spPr bwMode="auto">
          <a:xfrm>
            <a:off x="4788024" y="1196752"/>
            <a:ext cx="1424158" cy="432048"/>
          </a:xfrm>
          <a:prstGeom prst="rect">
            <a:avLst/>
          </a:prstGeom>
          <a:noFill/>
          <a:ln w="9525">
            <a:noFill/>
            <a:miter lim="800000"/>
            <a:headEnd/>
            <a:tailEnd/>
          </a:ln>
        </p:spPr>
      </p:pic>
      <p:pic>
        <p:nvPicPr>
          <p:cNvPr id="2051" name="Picture 3" descr="slider"/>
          <p:cNvPicPr>
            <a:picLocks noChangeAspect="1" noChangeArrowheads="1"/>
          </p:cNvPicPr>
          <p:nvPr/>
        </p:nvPicPr>
        <p:blipFill>
          <a:blip r:embed="rId12" cstate="print"/>
          <a:srcRect/>
          <a:stretch>
            <a:fillRect/>
          </a:stretch>
        </p:blipFill>
        <p:spPr bwMode="auto">
          <a:xfrm>
            <a:off x="4932040" y="476672"/>
            <a:ext cx="1296144" cy="432048"/>
          </a:xfrm>
          <a:prstGeom prst="rect">
            <a:avLst/>
          </a:prstGeom>
          <a:noFill/>
          <a:ln w="9525">
            <a:noFill/>
            <a:miter lim="800000"/>
            <a:headEnd/>
            <a:tailEnd/>
          </a:ln>
        </p:spPr>
      </p:pic>
      <p:pic>
        <p:nvPicPr>
          <p:cNvPr id="2052" name="Picture 4" descr="progress bar"/>
          <p:cNvPicPr>
            <a:picLocks noChangeAspect="1" noChangeArrowheads="1"/>
          </p:cNvPicPr>
          <p:nvPr/>
        </p:nvPicPr>
        <p:blipFill>
          <a:blip r:embed="rId13" cstate="print"/>
          <a:srcRect/>
          <a:stretch>
            <a:fillRect/>
          </a:stretch>
        </p:blipFill>
        <p:spPr bwMode="auto">
          <a:xfrm>
            <a:off x="323531" y="6165306"/>
            <a:ext cx="2371725" cy="333374"/>
          </a:xfrm>
          <a:prstGeom prst="rect">
            <a:avLst/>
          </a:prstGeom>
          <a:noFill/>
          <a:ln w="9525">
            <a:noFill/>
            <a:miter lim="800000"/>
            <a:headEnd/>
            <a:tailEnd/>
          </a:ln>
        </p:spPr>
      </p:pic>
      <p:pic>
        <p:nvPicPr>
          <p:cNvPr id="2053" name="Picture 5" descr="progress bar"/>
          <p:cNvPicPr>
            <a:picLocks noChangeAspect="1" noChangeArrowheads="1"/>
          </p:cNvPicPr>
          <p:nvPr/>
        </p:nvPicPr>
        <p:blipFill>
          <a:blip r:embed="rId14" cstate="print"/>
          <a:srcRect/>
          <a:stretch>
            <a:fillRect/>
          </a:stretch>
        </p:blipFill>
        <p:spPr bwMode="auto">
          <a:xfrm>
            <a:off x="467545" y="404664"/>
            <a:ext cx="904875" cy="388620"/>
          </a:xfrm>
          <a:prstGeom prst="rect">
            <a:avLst/>
          </a:prstGeom>
          <a:noFill/>
          <a:ln w="9525">
            <a:noFill/>
            <a:miter lim="800000"/>
            <a:headEnd/>
            <a:tailEnd/>
          </a:ln>
        </p:spPr>
      </p:pic>
      <p:pic>
        <p:nvPicPr>
          <p:cNvPr id="2054" name="Picture 6" descr="input type 'URL' and 'email'"/>
          <p:cNvPicPr>
            <a:picLocks noChangeAspect="1" noChangeArrowheads="1"/>
          </p:cNvPicPr>
          <p:nvPr/>
        </p:nvPicPr>
        <p:blipFill>
          <a:blip r:embed="rId15" cstate="print"/>
          <a:srcRect r="30445"/>
          <a:stretch>
            <a:fillRect/>
          </a:stretch>
        </p:blipFill>
        <p:spPr bwMode="auto">
          <a:xfrm>
            <a:off x="467544" y="1095941"/>
            <a:ext cx="1331640" cy="697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3131840" cy="2862322"/>
          </a:xfrm>
          <a:prstGeom prst="rect">
            <a:avLst/>
          </a:prstGeom>
          <a:noFill/>
        </p:spPr>
        <p:txBody>
          <a:bodyPr wrap="square" rtlCol="0">
            <a:spAutoFit/>
          </a:bodyPr>
          <a:lstStyle/>
          <a:p>
            <a:r>
              <a:rPr lang="en-GB" sz="6000" smtClean="0">
                <a:solidFill>
                  <a:srgbClr val="FF0000"/>
                </a:solidFill>
                <a:latin typeface="Cooper Black" pitchFamily="18" charset="0"/>
              </a:rPr>
              <a:t>bolt-on</a:t>
            </a:r>
            <a:r>
              <a:rPr lang="en-GB" sz="6000" smtClean="0">
                <a:solidFill>
                  <a:srgbClr val="BDBD0D"/>
                </a:solidFill>
              </a:rPr>
              <a:t> </a:t>
            </a:r>
          </a:p>
          <a:p>
            <a:endParaRPr lang="en-GB" sz="6000">
              <a:solidFill>
                <a:srgbClr val="BDBD0D"/>
              </a:solidFill>
            </a:endParaRPr>
          </a:p>
          <a:p>
            <a:endParaRPr lang="en-GB" sz="6000" smtClean="0">
              <a:solidFill>
                <a:schemeClr val="bg1"/>
              </a:solidFill>
            </a:endParaRPr>
          </a:p>
        </p:txBody>
      </p:sp>
      <p:pic>
        <p:nvPicPr>
          <p:cNvPr id="8" name="Picture 7" descr="An 8 track player bolted on to a car dashboard."/>
          <p:cNvPicPr>
            <a:picLocks noChangeAspect="1"/>
          </p:cNvPicPr>
          <p:nvPr/>
        </p:nvPicPr>
        <p:blipFill>
          <a:blip r:embed="rId2" cstate="print"/>
          <a:stretch>
            <a:fillRect/>
          </a:stretch>
        </p:blipFill>
        <p:spPr>
          <a:xfrm>
            <a:off x="4000500" y="0"/>
            <a:ext cx="5143500" cy="2800351"/>
          </a:xfrm>
          <a:prstGeom prst="rect">
            <a:avLst/>
          </a:prstGeom>
        </p:spPr>
      </p:pic>
      <p:pic>
        <p:nvPicPr>
          <p:cNvPr id="9" name="Picture 8" descr="An 8 track player built in to a car dashboard."/>
          <p:cNvPicPr>
            <a:picLocks noChangeAspect="1"/>
          </p:cNvPicPr>
          <p:nvPr/>
        </p:nvPicPr>
        <p:blipFill>
          <a:blip r:embed="rId3" cstate="print"/>
          <a:stretch>
            <a:fillRect/>
          </a:stretch>
        </p:blipFill>
        <p:spPr>
          <a:xfrm>
            <a:off x="4000500" y="4494610"/>
            <a:ext cx="5143500" cy="2390774"/>
          </a:xfrm>
          <a:prstGeom prst="rect">
            <a:avLst/>
          </a:prstGeom>
        </p:spPr>
      </p:pic>
      <p:sp>
        <p:nvSpPr>
          <p:cNvPr id="11" name="TextBox 10"/>
          <p:cNvSpPr txBox="1"/>
          <p:nvPr/>
        </p:nvSpPr>
        <p:spPr>
          <a:xfrm>
            <a:off x="6012163" y="3284985"/>
            <a:ext cx="914609" cy="707886"/>
          </a:xfrm>
          <a:prstGeom prst="rect">
            <a:avLst/>
          </a:prstGeom>
          <a:noFill/>
        </p:spPr>
        <p:txBody>
          <a:bodyPr wrap="none" rtlCol="0">
            <a:spAutoFit/>
          </a:bodyPr>
          <a:lstStyle/>
          <a:p>
            <a:r>
              <a:rPr lang="en-GB" sz="4000" smtClean="0">
                <a:solidFill>
                  <a:srgbClr val="FFFF00"/>
                </a:solidFill>
                <a:latin typeface="Cooper Black" pitchFamily="18" charset="0"/>
              </a:rPr>
              <a:t>VS</a:t>
            </a:r>
            <a:endParaRPr lang="en-GB" sz="4000">
              <a:solidFill>
                <a:srgbClr val="FFFF00"/>
              </a:solidFill>
              <a:latin typeface="Cooper Black" pitchFamily="18" charset="0"/>
            </a:endParaRPr>
          </a:p>
        </p:txBody>
      </p:sp>
      <p:sp>
        <p:nvSpPr>
          <p:cNvPr id="12" name="Rectangle 11"/>
          <p:cNvSpPr/>
          <p:nvPr/>
        </p:nvSpPr>
        <p:spPr>
          <a:xfrm>
            <a:off x="0" y="5842338"/>
            <a:ext cx="3419872" cy="1015663"/>
          </a:xfrm>
          <a:prstGeom prst="rect">
            <a:avLst/>
          </a:prstGeom>
          <a:noFill/>
        </p:spPr>
        <p:txBody>
          <a:bodyPr wrap="square" rtlCol="0">
            <a:spAutoFit/>
          </a:bodyPr>
          <a:lstStyle/>
          <a:p>
            <a:r>
              <a:rPr lang="en-GB" sz="6000">
                <a:solidFill>
                  <a:srgbClr val="92D050"/>
                </a:solidFill>
                <a:latin typeface="Cooper Black" pitchFamily="18" charset="0"/>
              </a:rPr>
              <a:t>built-in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p:cNvPicPr>
            <a:picLocks noGrp="1" noChangeAspect="1" noChangeArrowheads="1"/>
          </p:cNvPicPr>
          <p:nvPr>
            <p:ph idx="1"/>
          </p:nvPr>
        </p:nvPicPr>
        <p:blipFill>
          <a:blip r:embed="rId3" cstate="print"/>
          <a:srcRect/>
          <a:stretch>
            <a:fillRect/>
          </a:stretch>
        </p:blipFill>
        <p:spPr bwMode="auto">
          <a:xfrm>
            <a:off x="1043609" y="1873627"/>
            <a:ext cx="6801381" cy="1123325"/>
          </a:xfrm>
          <a:prstGeom prst="rect">
            <a:avLst/>
          </a:prstGeom>
          <a:noFill/>
          <a:ln w="9525">
            <a:noFill/>
            <a:miter lim="800000"/>
            <a:headEnd/>
            <a:tailEnd/>
          </a:ln>
        </p:spPr>
      </p:pic>
      <p:pic>
        <p:nvPicPr>
          <p:cNvPr id="3075" name="Picture 3" descr=" "/>
          <p:cNvPicPr>
            <a:picLocks noChangeAspect="1" noChangeArrowheads="1"/>
          </p:cNvPicPr>
          <p:nvPr/>
        </p:nvPicPr>
        <p:blipFill>
          <a:blip r:embed="rId4" cstate="print"/>
          <a:srcRect/>
          <a:stretch>
            <a:fillRect/>
          </a:stretch>
        </p:blipFill>
        <p:spPr bwMode="auto">
          <a:xfrm>
            <a:off x="1043608" y="3429000"/>
            <a:ext cx="6796626" cy="950506"/>
          </a:xfrm>
          <a:prstGeom prst="rect">
            <a:avLst/>
          </a:prstGeom>
          <a:noFill/>
          <a:ln w="9525">
            <a:noFill/>
            <a:miter lim="800000"/>
            <a:headEnd/>
            <a:tailEnd/>
          </a:ln>
        </p:spPr>
      </p:pic>
      <p:pic>
        <p:nvPicPr>
          <p:cNvPr id="3076" name="Picture 4" descr=" "/>
          <p:cNvPicPr>
            <a:picLocks noChangeAspect="1" noChangeArrowheads="1"/>
          </p:cNvPicPr>
          <p:nvPr/>
        </p:nvPicPr>
        <p:blipFill>
          <a:blip r:embed="rId5" cstate="print"/>
          <a:srcRect/>
          <a:stretch>
            <a:fillRect/>
          </a:stretch>
        </p:blipFill>
        <p:spPr bwMode="auto">
          <a:xfrm>
            <a:off x="1043608" y="4725144"/>
            <a:ext cx="6855161" cy="1209734"/>
          </a:xfrm>
          <a:prstGeom prst="rect">
            <a:avLst/>
          </a:prstGeom>
          <a:noFill/>
          <a:ln w="9525">
            <a:noFill/>
            <a:miter lim="800000"/>
            <a:headEnd/>
            <a:tailEnd/>
          </a:ln>
        </p:spPr>
      </p:pic>
      <p:sp>
        <p:nvSpPr>
          <p:cNvPr id="5" name="TextBox 4"/>
          <p:cNvSpPr txBox="1"/>
          <p:nvPr/>
        </p:nvSpPr>
        <p:spPr>
          <a:xfrm>
            <a:off x="2411760" y="332659"/>
            <a:ext cx="4248472" cy="584775"/>
          </a:xfrm>
          <a:prstGeom prst="rect">
            <a:avLst/>
          </a:prstGeom>
          <a:noFill/>
        </p:spPr>
        <p:txBody>
          <a:bodyPr wrap="square" rtlCol="0">
            <a:spAutoFit/>
          </a:bodyPr>
          <a:lstStyle/>
          <a:p>
            <a:r>
              <a:rPr lang="en-GB" sz="3200" smtClean="0">
                <a:solidFill>
                  <a:srgbClr val="FFC000"/>
                </a:solidFill>
                <a:latin typeface="Cooper Black" pitchFamily="18" charset="0"/>
              </a:rPr>
              <a:t>a tale of 2 browsers</a:t>
            </a:r>
            <a:endParaRPr lang="en-GB" sz="3200">
              <a:solidFill>
                <a:srgbClr val="00B0F0"/>
              </a:solidFill>
              <a:latin typeface="Cooper Blac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043608" y="1095941"/>
            <a:ext cx="6336704" cy="4752528"/>
          </a:xfrm>
          <a:prstGeom prst="triangle">
            <a:avLst>
              <a:gd name="adj" fmla="val 49864"/>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395536" y="5934879"/>
            <a:ext cx="1075936" cy="646331"/>
          </a:xfrm>
          <a:prstGeom prst="rect">
            <a:avLst/>
          </a:prstGeom>
          <a:noFill/>
        </p:spPr>
        <p:txBody>
          <a:bodyPr wrap="none" rtlCol="0">
            <a:spAutoFit/>
          </a:bodyPr>
          <a:lstStyle/>
          <a:p>
            <a:r>
              <a:rPr lang="en-GB" sz="3600" smtClean="0">
                <a:solidFill>
                  <a:schemeClr val="tx2">
                    <a:lumMod val="40000"/>
                    <a:lumOff val="60000"/>
                  </a:schemeClr>
                </a:solidFill>
              </a:rPr>
              <a:t>W3C</a:t>
            </a:r>
            <a:endParaRPr lang="en-GB" sz="3600">
              <a:solidFill>
                <a:schemeClr val="tx2">
                  <a:lumMod val="40000"/>
                  <a:lumOff val="60000"/>
                </a:schemeClr>
              </a:solidFill>
            </a:endParaRPr>
          </a:p>
        </p:txBody>
      </p:sp>
      <p:sp>
        <p:nvSpPr>
          <p:cNvPr id="6" name="TextBox 5"/>
          <p:cNvSpPr txBox="1"/>
          <p:nvPr/>
        </p:nvSpPr>
        <p:spPr>
          <a:xfrm>
            <a:off x="323528" y="231845"/>
            <a:ext cx="2148280" cy="400110"/>
          </a:xfrm>
          <a:prstGeom prst="rect">
            <a:avLst/>
          </a:prstGeom>
          <a:noFill/>
        </p:spPr>
        <p:txBody>
          <a:bodyPr wrap="none" rtlCol="0">
            <a:spAutoFit/>
          </a:bodyPr>
          <a:lstStyle/>
          <a:p>
            <a:r>
              <a:rPr lang="en-GB" sz="2000" smtClean="0">
                <a:solidFill>
                  <a:schemeClr val="tx2">
                    <a:lumMod val="60000"/>
                    <a:lumOff val="40000"/>
                  </a:schemeClr>
                </a:solidFill>
                <a:latin typeface="Cooper Black" pitchFamily="18" charset="0"/>
              </a:rPr>
              <a:t>HTML5 process</a:t>
            </a:r>
            <a:endParaRPr lang="en-GB" sz="2000">
              <a:solidFill>
                <a:schemeClr val="tx2">
                  <a:lumMod val="60000"/>
                  <a:lumOff val="40000"/>
                </a:schemeClr>
              </a:solidFill>
              <a:latin typeface="Cooper Black" pitchFamily="18" charset="0"/>
            </a:endParaRPr>
          </a:p>
        </p:txBody>
      </p:sp>
      <p:sp>
        <p:nvSpPr>
          <p:cNvPr id="7" name="TextBox 6"/>
          <p:cNvSpPr txBox="1"/>
          <p:nvPr/>
        </p:nvSpPr>
        <p:spPr>
          <a:xfrm>
            <a:off x="6732241" y="5934879"/>
            <a:ext cx="2035173" cy="646331"/>
          </a:xfrm>
          <a:prstGeom prst="rect">
            <a:avLst/>
          </a:prstGeom>
          <a:noFill/>
        </p:spPr>
        <p:txBody>
          <a:bodyPr wrap="none" rtlCol="0">
            <a:spAutoFit/>
          </a:bodyPr>
          <a:lstStyle/>
          <a:p>
            <a:r>
              <a:rPr lang="en-GB" sz="3600" smtClean="0">
                <a:solidFill>
                  <a:schemeClr val="accent3">
                    <a:lumMod val="75000"/>
                  </a:schemeClr>
                </a:solidFill>
              </a:rPr>
              <a:t>WHATWG</a:t>
            </a:r>
            <a:endParaRPr lang="en-GB" sz="3600">
              <a:solidFill>
                <a:schemeClr val="accent3">
                  <a:lumMod val="75000"/>
                </a:schemeClr>
              </a:solidFill>
            </a:endParaRPr>
          </a:p>
        </p:txBody>
      </p:sp>
      <p:sp>
        <p:nvSpPr>
          <p:cNvPr id="8" name="TextBox 7"/>
          <p:cNvSpPr txBox="1"/>
          <p:nvPr/>
        </p:nvSpPr>
        <p:spPr>
          <a:xfrm>
            <a:off x="2843808" y="231846"/>
            <a:ext cx="2925096" cy="646331"/>
          </a:xfrm>
          <a:prstGeom prst="rect">
            <a:avLst/>
          </a:prstGeom>
          <a:noFill/>
        </p:spPr>
        <p:txBody>
          <a:bodyPr wrap="none" rtlCol="0">
            <a:spAutoFit/>
          </a:bodyPr>
          <a:lstStyle/>
          <a:p>
            <a:r>
              <a:rPr lang="en-GB" sz="360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2000000" scaled="0"/>
                </a:gradFill>
              </a:rPr>
              <a:t>W3</a:t>
            </a:r>
            <a:r>
              <a:rPr lang="en-GB" sz="3600" i="1"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2000000" scaled="0"/>
                </a:gradFill>
              </a:rPr>
              <a:t>WHATWG</a:t>
            </a:r>
            <a:r>
              <a:rPr lang="en-GB" sz="360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2000000" scaled="0"/>
                </a:gradFill>
              </a:rPr>
              <a:t>C</a:t>
            </a:r>
            <a:endParaRPr lang="en-GB" sz="36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2000000" scaled="0"/>
              </a:gradFill>
            </a:endParaRPr>
          </a:p>
        </p:txBody>
      </p:sp>
      <p:sp>
        <p:nvSpPr>
          <p:cNvPr id="9" name="Smiley Face 8"/>
          <p:cNvSpPr/>
          <p:nvPr/>
        </p:nvSpPr>
        <p:spPr>
          <a:xfrm>
            <a:off x="2267744" y="4379505"/>
            <a:ext cx="504056" cy="518458"/>
          </a:xfrm>
          <a:prstGeom prst="smileyFac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0" name="Smiley Face 9"/>
          <p:cNvSpPr/>
          <p:nvPr/>
        </p:nvSpPr>
        <p:spPr>
          <a:xfrm>
            <a:off x="3203848" y="4465915"/>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1" name="Smiley Face 10"/>
          <p:cNvSpPr/>
          <p:nvPr/>
        </p:nvSpPr>
        <p:spPr>
          <a:xfrm>
            <a:off x="4211960" y="4638734"/>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2" name="Smiley Face 11"/>
          <p:cNvSpPr/>
          <p:nvPr/>
        </p:nvSpPr>
        <p:spPr>
          <a:xfrm>
            <a:off x="4355976" y="3083361"/>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3" name="Smiley Face 12"/>
          <p:cNvSpPr/>
          <p:nvPr/>
        </p:nvSpPr>
        <p:spPr>
          <a:xfrm>
            <a:off x="3923928" y="1700808"/>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4" name="Smiley Face 13"/>
          <p:cNvSpPr/>
          <p:nvPr/>
        </p:nvSpPr>
        <p:spPr>
          <a:xfrm>
            <a:off x="6156176" y="5157192"/>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5" name="Smiley Face 14"/>
          <p:cNvSpPr/>
          <p:nvPr/>
        </p:nvSpPr>
        <p:spPr>
          <a:xfrm>
            <a:off x="1475656" y="5243601"/>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6" name="Smiley Face 15"/>
          <p:cNvSpPr/>
          <p:nvPr/>
        </p:nvSpPr>
        <p:spPr>
          <a:xfrm>
            <a:off x="5292080" y="3774638"/>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
        <p:nvSpPr>
          <p:cNvPr id="17" name="Smiley Face 16"/>
          <p:cNvSpPr/>
          <p:nvPr/>
        </p:nvSpPr>
        <p:spPr>
          <a:xfrm>
            <a:off x="3131840" y="2996952"/>
            <a:ext cx="504056" cy="518458"/>
          </a:xfrm>
          <a:prstGeom prst="smileyF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11760" y="332659"/>
            <a:ext cx="4248472" cy="584775"/>
          </a:xfrm>
          <a:prstGeom prst="rect">
            <a:avLst/>
          </a:prstGeom>
          <a:noFill/>
        </p:spPr>
        <p:txBody>
          <a:bodyPr wrap="square" rtlCol="0">
            <a:spAutoFit/>
          </a:bodyPr>
          <a:lstStyle/>
          <a:p>
            <a:r>
              <a:rPr lang="en-GB" sz="3200" smtClean="0">
                <a:solidFill>
                  <a:srgbClr val="FFC000"/>
                </a:solidFill>
                <a:latin typeface="Cooper Black" pitchFamily="18" charset="0"/>
              </a:rPr>
              <a:t>a tale of 2 browsers</a:t>
            </a:r>
            <a:endParaRPr lang="en-GB" sz="3200">
              <a:solidFill>
                <a:srgbClr val="00B0F0"/>
              </a:solidFill>
              <a:latin typeface="Cooper Black" pitchFamily="18" charset="0"/>
            </a:endParaRPr>
          </a:p>
        </p:txBody>
      </p:sp>
      <p:pic>
        <p:nvPicPr>
          <p:cNvPr id="1026" name="Picture 2" descr="Opera mini browser on an iPhone with a black screen."/>
          <p:cNvPicPr>
            <a:picLocks noChangeAspect="1" noChangeArrowheads="1"/>
          </p:cNvPicPr>
          <p:nvPr/>
        </p:nvPicPr>
        <p:blipFill>
          <a:blip r:embed="rId3" cstate="print"/>
          <a:srcRect/>
          <a:stretch>
            <a:fillRect/>
          </a:stretch>
        </p:blipFill>
        <p:spPr bwMode="auto">
          <a:xfrm>
            <a:off x="1475656" y="1480117"/>
            <a:ext cx="2664296" cy="4613179"/>
          </a:xfrm>
          <a:prstGeom prst="rect">
            <a:avLst/>
          </a:prstGeom>
          <a:noFill/>
        </p:spPr>
      </p:pic>
      <p:pic>
        <p:nvPicPr>
          <p:cNvPr id="1028" name="Picture 4" descr="safari web browser on an Iphone"/>
          <p:cNvPicPr>
            <a:picLocks noChangeAspect="1" noChangeArrowheads="1"/>
          </p:cNvPicPr>
          <p:nvPr/>
        </p:nvPicPr>
        <p:blipFill>
          <a:blip r:embed="rId4" cstate="print"/>
          <a:srcRect l="17608" t="6894" r="21913" b="4650"/>
          <a:stretch>
            <a:fillRect/>
          </a:stretch>
        </p:blipFill>
        <p:spPr bwMode="auto">
          <a:xfrm>
            <a:off x="5004048" y="1484784"/>
            <a:ext cx="2794340" cy="4536504"/>
          </a:xfrm>
          <a:prstGeom prst="rect">
            <a:avLst/>
          </a:prstGeom>
          <a:noFill/>
        </p:spPr>
      </p:pic>
      <p:sp>
        <p:nvSpPr>
          <p:cNvPr id="8" name="TextBox 7"/>
          <p:cNvSpPr txBox="1"/>
          <p:nvPr/>
        </p:nvSpPr>
        <p:spPr>
          <a:xfrm>
            <a:off x="1619672" y="908722"/>
            <a:ext cx="2592288" cy="584775"/>
          </a:xfrm>
          <a:prstGeom prst="rect">
            <a:avLst/>
          </a:prstGeom>
          <a:noFill/>
        </p:spPr>
        <p:txBody>
          <a:bodyPr wrap="square" rtlCol="0">
            <a:spAutoFit/>
          </a:bodyPr>
          <a:lstStyle/>
          <a:p>
            <a:r>
              <a:rPr lang="en-GB" sz="3200" smtClean="0">
                <a:solidFill>
                  <a:schemeClr val="tx2">
                    <a:lumMod val="40000"/>
                    <a:lumOff val="60000"/>
                  </a:schemeClr>
                </a:solidFill>
                <a:latin typeface="Cooper Black" pitchFamily="18" charset="0"/>
              </a:rPr>
              <a:t>Opera mini</a:t>
            </a:r>
            <a:endParaRPr lang="en-GB" sz="3200">
              <a:solidFill>
                <a:schemeClr val="tx2">
                  <a:lumMod val="40000"/>
                  <a:lumOff val="60000"/>
                </a:schemeClr>
              </a:solidFill>
              <a:latin typeface="Cooper Black" pitchFamily="18" charset="0"/>
            </a:endParaRPr>
          </a:p>
        </p:txBody>
      </p:sp>
      <p:sp>
        <p:nvSpPr>
          <p:cNvPr id="10" name="TextBox 9"/>
          <p:cNvSpPr txBox="1"/>
          <p:nvPr/>
        </p:nvSpPr>
        <p:spPr>
          <a:xfrm>
            <a:off x="5652120" y="908722"/>
            <a:ext cx="1656184" cy="584775"/>
          </a:xfrm>
          <a:prstGeom prst="rect">
            <a:avLst/>
          </a:prstGeom>
          <a:noFill/>
        </p:spPr>
        <p:txBody>
          <a:bodyPr wrap="square" rtlCol="0">
            <a:spAutoFit/>
          </a:bodyPr>
          <a:lstStyle/>
          <a:p>
            <a:r>
              <a:rPr lang="en-GB" sz="3200" smtClean="0">
                <a:solidFill>
                  <a:schemeClr val="accent1">
                    <a:lumMod val="60000"/>
                    <a:lumOff val="40000"/>
                  </a:schemeClr>
                </a:solidFill>
                <a:latin typeface="Cooper Black" pitchFamily="18" charset="0"/>
              </a:rPr>
              <a:t>Safari</a:t>
            </a:r>
            <a:endParaRPr lang="en-GB" sz="3200">
              <a:solidFill>
                <a:schemeClr val="accent1">
                  <a:lumMod val="60000"/>
                  <a:lumOff val="40000"/>
                </a:schemeClr>
              </a:solidFill>
              <a:latin typeface="Cooper Black" pitchFamily="18" charset="0"/>
            </a:endParaRPr>
          </a:p>
        </p:txBody>
      </p:sp>
      <p:sp>
        <p:nvSpPr>
          <p:cNvPr id="7" name="Rectangle 6"/>
          <p:cNvSpPr/>
          <p:nvPr/>
        </p:nvSpPr>
        <p:spPr>
          <a:xfrm>
            <a:off x="1835696" y="2348881"/>
            <a:ext cx="1944216" cy="2880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2915816" y="6093295"/>
            <a:ext cx="3456384" cy="523220"/>
          </a:xfrm>
          <a:prstGeom prst="rect">
            <a:avLst/>
          </a:prstGeom>
          <a:noFill/>
        </p:spPr>
        <p:txBody>
          <a:bodyPr wrap="square" rtlCol="0">
            <a:spAutoFit/>
          </a:bodyPr>
          <a:lstStyle/>
          <a:p>
            <a:r>
              <a:rPr lang="en-GB" sz="2800" smtClean="0">
                <a:solidFill>
                  <a:srgbClr val="FFFF00"/>
                </a:solidFill>
                <a:latin typeface="Cooper Black" pitchFamily="18" charset="0"/>
              </a:rPr>
              <a:t>Using VoiceOver</a:t>
            </a:r>
            <a:endParaRPr lang="en-GB" sz="2800">
              <a:solidFill>
                <a:srgbClr val="FFFF00"/>
              </a:solidFill>
              <a:latin typeface="Cooper Black"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16" y="188640"/>
            <a:ext cx="8244408" cy="1754326"/>
          </a:xfrm>
          <a:prstGeom prst="rect">
            <a:avLst/>
          </a:prstGeom>
          <a:noFill/>
        </p:spPr>
        <p:txBody>
          <a:bodyPr wrap="square" rtlCol="0">
            <a:spAutoFit/>
          </a:bodyPr>
          <a:lstStyle/>
          <a:p>
            <a:r>
              <a:rPr lang="en-GB" sz="4000" smtClean="0">
                <a:solidFill>
                  <a:srgbClr val="FFFF00"/>
                </a:solidFill>
                <a:latin typeface="Cooper Black" pitchFamily="18" charset="0"/>
              </a:rPr>
              <a:t>accessibility</a:t>
            </a:r>
            <a:r>
              <a:rPr lang="en-GB" sz="4000" smtClean="0">
                <a:solidFill>
                  <a:srgbClr val="92D050"/>
                </a:solidFill>
                <a:latin typeface="Cooper Black" pitchFamily="18" charset="0"/>
              </a:rPr>
              <a:t> </a:t>
            </a:r>
            <a:r>
              <a:rPr lang="en-GB" sz="4000" smtClean="0">
                <a:solidFill>
                  <a:schemeClr val="tx2">
                    <a:lumMod val="60000"/>
                    <a:lumOff val="40000"/>
                  </a:schemeClr>
                </a:solidFill>
                <a:latin typeface="Cooper Black" pitchFamily="18" charset="0"/>
              </a:rPr>
              <a:t>is</a:t>
            </a:r>
            <a:r>
              <a:rPr lang="en-GB" sz="4000" smtClean="0">
                <a:solidFill>
                  <a:srgbClr val="92D050"/>
                </a:solidFill>
                <a:latin typeface="Cooper Black" pitchFamily="18" charset="0"/>
              </a:rPr>
              <a:t> </a:t>
            </a:r>
            <a:r>
              <a:rPr lang="en-GB" sz="4000" smtClean="0">
                <a:solidFill>
                  <a:srgbClr val="FFC000"/>
                </a:solidFill>
                <a:latin typeface="Cooper Black" pitchFamily="18" charset="0"/>
              </a:rPr>
              <a:t>always</a:t>
            </a:r>
            <a:r>
              <a:rPr lang="en-GB" sz="4000" smtClean="0">
                <a:solidFill>
                  <a:srgbClr val="92D050"/>
                </a:solidFill>
                <a:latin typeface="Cooper Black" pitchFamily="18" charset="0"/>
              </a:rPr>
              <a:t> </a:t>
            </a:r>
          </a:p>
          <a:p>
            <a:r>
              <a:rPr lang="en-GB" sz="4000" smtClean="0">
                <a:solidFill>
                  <a:schemeClr val="accent2">
                    <a:lumMod val="60000"/>
                    <a:lumOff val="40000"/>
                  </a:schemeClr>
                </a:solidFill>
                <a:latin typeface="Cooper Black" pitchFamily="18" charset="0"/>
              </a:rPr>
              <a:t>bolted on, </a:t>
            </a:r>
          </a:p>
          <a:p>
            <a:r>
              <a:rPr lang="en-GB" sz="2800" smtClean="0">
                <a:solidFill>
                  <a:srgbClr val="0070C0"/>
                </a:solidFill>
                <a:latin typeface="Cooper Black" pitchFamily="18" charset="0"/>
              </a:rPr>
              <a:t>sometimes by</a:t>
            </a:r>
          </a:p>
        </p:txBody>
      </p:sp>
      <p:grpSp>
        <p:nvGrpSpPr>
          <p:cNvPr id="21" name="Group 20"/>
          <p:cNvGrpSpPr/>
          <p:nvPr/>
        </p:nvGrpSpPr>
        <p:grpSpPr>
          <a:xfrm>
            <a:off x="6137860" y="2046446"/>
            <a:ext cx="1530484" cy="4393756"/>
            <a:chOff x="5364088" y="2348880"/>
            <a:chExt cx="1530484" cy="3889998"/>
          </a:xfrm>
        </p:grpSpPr>
        <p:sp>
          <p:nvSpPr>
            <p:cNvPr id="15" name="TextBox 14"/>
            <p:cNvSpPr txBox="1"/>
            <p:nvPr/>
          </p:nvSpPr>
          <p:spPr>
            <a:xfrm>
              <a:off x="5364088" y="2348880"/>
              <a:ext cx="1530484" cy="626725"/>
            </a:xfrm>
            <a:prstGeom prst="rect">
              <a:avLst/>
            </a:prstGeom>
            <a:noFill/>
          </p:spPr>
          <p:txBody>
            <a:bodyPr wrap="none" rtlCol="0">
              <a:spAutoFit/>
            </a:bodyPr>
            <a:lstStyle/>
            <a:p>
              <a:r>
                <a:rPr lang="en-GB" sz="4000" smtClean="0">
                  <a:solidFill>
                    <a:srgbClr val="FFFF00"/>
                  </a:solidFill>
                  <a:latin typeface="Cooper Black" pitchFamily="18" charset="0"/>
                </a:rPr>
                <a:t>more</a:t>
              </a:r>
              <a:endParaRPr lang="en-GB" sz="4000">
                <a:solidFill>
                  <a:srgbClr val="FFFF00"/>
                </a:solidFill>
                <a:latin typeface="Cooper Black" pitchFamily="18" charset="0"/>
              </a:endParaRPr>
            </a:p>
          </p:txBody>
        </p:sp>
        <p:sp>
          <p:nvSpPr>
            <p:cNvPr id="16" name="TextBox 15"/>
            <p:cNvSpPr txBox="1"/>
            <p:nvPr/>
          </p:nvSpPr>
          <p:spPr>
            <a:xfrm>
              <a:off x="5670436" y="5775647"/>
              <a:ext cx="849913" cy="463231"/>
            </a:xfrm>
            <a:prstGeom prst="rect">
              <a:avLst/>
            </a:prstGeom>
            <a:noFill/>
          </p:spPr>
          <p:txBody>
            <a:bodyPr wrap="none" rtlCol="0">
              <a:spAutoFit/>
            </a:bodyPr>
            <a:lstStyle/>
            <a:p>
              <a:r>
                <a:rPr lang="en-GB" sz="2800" smtClean="0">
                  <a:solidFill>
                    <a:schemeClr val="bg2">
                      <a:lumMod val="75000"/>
                    </a:schemeClr>
                  </a:solidFill>
                  <a:latin typeface="Cooper Black" pitchFamily="18" charset="0"/>
                </a:rPr>
                <a:t>less</a:t>
              </a:r>
              <a:endParaRPr lang="en-GB" sz="2800">
                <a:solidFill>
                  <a:schemeClr val="bg2">
                    <a:lumMod val="75000"/>
                  </a:schemeClr>
                </a:solidFill>
                <a:latin typeface="Cooper Black" pitchFamily="18" charset="0"/>
              </a:endParaRPr>
            </a:p>
          </p:txBody>
        </p:sp>
        <p:sp>
          <p:nvSpPr>
            <p:cNvPr id="18" name="Flowchart: Merge 17"/>
            <p:cNvSpPr/>
            <p:nvPr/>
          </p:nvSpPr>
          <p:spPr>
            <a:xfrm>
              <a:off x="5534757" y="3068960"/>
              <a:ext cx="1152128" cy="2808312"/>
            </a:xfrm>
            <a:prstGeom prst="flowChartMerge">
              <a:avLst/>
            </a:prstGeom>
            <a:gradFill flip="none" rotWithShape="1">
              <a:gsLst>
                <a:gs pos="0">
                  <a:schemeClr val="accent3">
                    <a:lumMod val="75000"/>
                  </a:schemeClr>
                </a:gs>
                <a:gs pos="30000">
                  <a:srgbClr val="66008F"/>
                </a:gs>
                <a:gs pos="64999">
                  <a:srgbClr val="BA0066"/>
                </a:gs>
                <a:gs pos="89999">
                  <a:srgbClr val="FF0000"/>
                </a:gs>
                <a:gs pos="100000">
                  <a:srgbClr val="FF8200"/>
                </a:gs>
              </a:gsLst>
              <a:lin ang="5400000" scaled="0"/>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251520" y="2204866"/>
            <a:ext cx="5328592" cy="4001095"/>
          </a:xfrm>
          <a:prstGeom prst="rect">
            <a:avLst/>
          </a:prstGeom>
          <a:noFill/>
        </p:spPr>
        <p:txBody>
          <a:bodyPr wrap="square" rtlCol="0">
            <a:spAutoFit/>
          </a:bodyPr>
          <a:lstStyle/>
          <a:p>
            <a:pPr marL="514350" lvl="2" indent="-514350" algn="r">
              <a:lnSpc>
                <a:spcPct val="150000"/>
              </a:lnSpc>
              <a:buFont typeface="+mj-lt"/>
              <a:buAutoNum type="arabicPeriod"/>
            </a:pPr>
            <a:r>
              <a:rPr lang="en-GB" sz="2800" smtClean="0">
                <a:solidFill>
                  <a:schemeClr val="tx2">
                    <a:lumMod val="40000"/>
                    <a:lumOff val="60000"/>
                  </a:schemeClr>
                </a:solidFill>
                <a:latin typeface="Cooper Black" pitchFamily="18" charset="0"/>
              </a:rPr>
              <a:t>Browsers</a:t>
            </a:r>
            <a:endParaRPr lang="en-GB" sz="2800" smtClean="0">
              <a:latin typeface="Cooper Black" pitchFamily="18" charset="0"/>
            </a:endParaRPr>
          </a:p>
          <a:p>
            <a:pPr marL="514350" lvl="2" indent="-514350" algn="r">
              <a:lnSpc>
                <a:spcPct val="150000"/>
              </a:lnSpc>
              <a:buFont typeface="+mj-lt"/>
              <a:buAutoNum type="arabicPeriod"/>
            </a:pPr>
            <a:r>
              <a:rPr lang="en-GB" sz="2800" smtClean="0">
                <a:solidFill>
                  <a:schemeClr val="tx2">
                    <a:lumMod val="40000"/>
                    <a:lumOff val="60000"/>
                  </a:schemeClr>
                </a:solidFill>
                <a:latin typeface="Cooper Black" pitchFamily="18" charset="0"/>
              </a:rPr>
              <a:t> </a:t>
            </a:r>
            <a:r>
              <a:rPr lang="en-GB" sz="2800" smtClean="0">
                <a:solidFill>
                  <a:schemeClr val="tx2">
                    <a:lumMod val="40000"/>
                    <a:lumOff val="60000"/>
                  </a:schemeClr>
                </a:solidFill>
                <a:latin typeface="Cooper Black" pitchFamily="18" charset="0"/>
              </a:rPr>
              <a:t>ATs</a:t>
            </a:r>
            <a:endParaRPr lang="en-GB" sz="2800" smtClean="0">
              <a:solidFill>
                <a:schemeClr val="tx2">
                  <a:lumMod val="40000"/>
                  <a:lumOff val="60000"/>
                </a:schemeClr>
              </a:solidFill>
              <a:latin typeface="Cooper Black" pitchFamily="18" charset="0"/>
            </a:endParaRPr>
          </a:p>
          <a:p>
            <a:pPr marL="514350" lvl="2" indent="-514350" algn="r">
              <a:lnSpc>
                <a:spcPct val="150000"/>
              </a:lnSpc>
              <a:buFont typeface="+mj-lt"/>
              <a:buAutoNum type="arabicPeriod"/>
            </a:pPr>
            <a:r>
              <a:rPr lang="en-GB" sz="2800" smtClean="0">
                <a:solidFill>
                  <a:schemeClr val="tx2">
                    <a:lumMod val="40000"/>
                    <a:lumOff val="60000"/>
                  </a:schemeClr>
                </a:solidFill>
                <a:latin typeface="Cooper Black" pitchFamily="18" charset="0"/>
              </a:rPr>
              <a:t>CMS/tool </a:t>
            </a:r>
            <a:r>
              <a:rPr lang="en-GB" sz="2800" smtClean="0">
                <a:solidFill>
                  <a:schemeClr val="tx2">
                    <a:lumMod val="40000"/>
                    <a:lumOff val="60000"/>
                  </a:schemeClr>
                </a:solidFill>
                <a:latin typeface="Cooper Black" pitchFamily="18" charset="0"/>
              </a:rPr>
              <a:t>developers</a:t>
            </a:r>
            <a:endParaRPr lang="en-GB" sz="2800" smtClean="0">
              <a:solidFill>
                <a:schemeClr val="tx2">
                  <a:lumMod val="40000"/>
                  <a:lumOff val="60000"/>
                </a:schemeClr>
              </a:solidFill>
              <a:latin typeface="Cooper Black" pitchFamily="18" charset="0"/>
            </a:endParaRPr>
          </a:p>
          <a:p>
            <a:pPr marL="514350" lvl="2" indent="-514350" algn="r">
              <a:lnSpc>
                <a:spcPct val="150000"/>
              </a:lnSpc>
              <a:buFont typeface="+mj-lt"/>
              <a:buAutoNum type="arabicPeriod"/>
            </a:pPr>
            <a:r>
              <a:rPr lang="en-GB" sz="2800" smtClean="0">
                <a:solidFill>
                  <a:schemeClr val="tx2">
                    <a:lumMod val="40000"/>
                    <a:lumOff val="60000"/>
                  </a:schemeClr>
                </a:solidFill>
                <a:latin typeface="Cooper Black" pitchFamily="18" charset="0"/>
              </a:rPr>
              <a:t> library </a:t>
            </a:r>
            <a:r>
              <a:rPr lang="en-GB" sz="2800" smtClean="0">
                <a:solidFill>
                  <a:schemeClr val="tx2">
                    <a:lumMod val="40000"/>
                    <a:lumOff val="60000"/>
                  </a:schemeClr>
                </a:solidFill>
                <a:latin typeface="Cooper Black" pitchFamily="18" charset="0"/>
              </a:rPr>
              <a:t>developers</a:t>
            </a:r>
            <a:endParaRPr lang="en-GB" sz="2800">
              <a:solidFill>
                <a:schemeClr val="tx2">
                  <a:lumMod val="40000"/>
                  <a:lumOff val="60000"/>
                </a:schemeClr>
              </a:solidFill>
              <a:latin typeface="Cooper Black" pitchFamily="18" charset="0"/>
            </a:endParaRPr>
          </a:p>
          <a:p>
            <a:pPr marL="514350" lvl="2" indent="-514350" algn="r">
              <a:buFont typeface="+mj-lt"/>
              <a:buAutoNum type="arabicPeriod"/>
            </a:pPr>
            <a:r>
              <a:rPr lang="en-GB" sz="2800" smtClean="0">
                <a:solidFill>
                  <a:schemeClr val="tx2">
                    <a:lumMod val="40000"/>
                    <a:lumOff val="60000"/>
                  </a:schemeClr>
                </a:solidFill>
                <a:latin typeface="Cooper Black" pitchFamily="18" charset="0"/>
              </a:rPr>
              <a:t>web </a:t>
            </a:r>
            <a:r>
              <a:rPr lang="en-GB" sz="2800" smtClean="0">
                <a:solidFill>
                  <a:schemeClr val="tx2">
                    <a:lumMod val="40000"/>
                    <a:lumOff val="60000"/>
                  </a:schemeClr>
                </a:solidFill>
                <a:latin typeface="Cooper Black" pitchFamily="18" charset="0"/>
              </a:rPr>
              <a:t>developers</a:t>
            </a:r>
          </a:p>
          <a:p>
            <a:pPr marL="514350" lvl="2" indent="-514350" algn="r">
              <a:buFont typeface="+mj-lt"/>
              <a:buAutoNum type="arabicPeriod"/>
            </a:pPr>
            <a:r>
              <a:rPr lang="en-GB" sz="2800" smtClean="0">
                <a:solidFill>
                  <a:schemeClr val="tx2">
                    <a:lumMod val="40000"/>
                    <a:lumOff val="60000"/>
                  </a:schemeClr>
                </a:solidFill>
                <a:latin typeface="Cooper Black" pitchFamily="18" charset="0"/>
              </a:rPr>
              <a:t>users</a:t>
            </a:r>
            <a:r>
              <a:rPr lang="en-GB" sz="4400" smtClean="0">
                <a:latin typeface="Cooper Black" pitchFamily="18" charset="0"/>
              </a:rPr>
              <a:t> </a:t>
            </a:r>
            <a:endParaRPr lang="en-GB" sz="4400" smtClean="0">
              <a:solidFill>
                <a:schemeClr val="tx2">
                  <a:lumMod val="40000"/>
                  <a:lumOff val="60000"/>
                </a:schemeClr>
              </a:solidFill>
              <a:latin typeface="Cooper Black" pitchFamily="18" charset="0"/>
            </a:endParaRPr>
          </a:p>
          <a:p>
            <a:endParaRPr lang="en-GB"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16" y="188643"/>
            <a:ext cx="8244408" cy="1323439"/>
          </a:xfrm>
          <a:prstGeom prst="rect">
            <a:avLst/>
          </a:prstGeom>
          <a:noFill/>
        </p:spPr>
        <p:txBody>
          <a:bodyPr wrap="square" rtlCol="0">
            <a:spAutoFit/>
          </a:bodyPr>
          <a:lstStyle/>
          <a:p>
            <a:r>
              <a:rPr lang="en-GB" sz="4000" smtClean="0">
                <a:solidFill>
                  <a:schemeClr val="tx2">
                    <a:lumMod val="40000"/>
                    <a:lumOff val="60000"/>
                  </a:schemeClr>
                </a:solidFill>
                <a:latin typeface="Cooper Black" pitchFamily="18" charset="0"/>
              </a:rPr>
              <a:t>generally speaking</a:t>
            </a:r>
            <a:r>
              <a:rPr lang="en-GB" sz="4000">
                <a:solidFill>
                  <a:schemeClr val="tx2">
                    <a:lumMod val="40000"/>
                    <a:lumOff val="60000"/>
                  </a:schemeClr>
                </a:solidFill>
                <a:latin typeface="Cooper Black" pitchFamily="18" charset="0"/>
              </a:rPr>
              <a:t>,</a:t>
            </a:r>
            <a:r>
              <a:rPr lang="en-GB" sz="4000" smtClean="0">
                <a:solidFill>
                  <a:srgbClr val="FFFF00"/>
                </a:solidFill>
                <a:latin typeface="Cooper Black" pitchFamily="18" charset="0"/>
              </a:rPr>
              <a:t> </a:t>
            </a:r>
            <a:r>
              <a:rPr lang="en-GB" sz="4000" smtClean="0">
                <a:solidFill>
                  <a:schemeClr val="bg1">
                    <a:lumMod val="65000"/>
                  </a:schemeClr>
                </a:solidFill>
                <a:latin typeface="Cooper Black" pitchFamily="18" charset="0"/>
              </a:rPr>
              <a:t>the</a:t>
            </a:r>
            <a:r>
              <a:rPr lang="en-GB" sz="4000" smtClean="0">
                <a:solidFill>
                  <a:srgbClr val="FFFF00"/>
                </a:solidFill>
                <a:latin typeface="Cooper Black" pitchFamily="18" charset="0"/>
              </a:rPr>
              <a:t> earlier </a:t>
            </a:r>
            <a:r>
              <a:rPr lang="en-GB" sz="4000" smtClean="0">
                <a:solidFill>
                  <a:schemeClr val="bg1">
                    <a:lumMod val="65000"/>
                  </a:schemeClr>
                </a:solidFill>
                <a:latin typeface="Cooper Black" pitchFamily="18" charset="0"/>
              </a:rPr>
              <a:t>it is </a:t>
            </a:r>
            <a:r>
              <a:rPr lang="en-GB" sz="4000" smtClean="0">
                <a:solidFill>
                  <a:srgbClr val="C00000"/>
                </a:solidFill>
                <a:latin typeface="Cooper Black" pitchFamily="18" charset="0"/>
              </a:rPr>
              <a:t>bolted on,</a:t>
            </a:r>
            <a:r>
              <a:rPr lang="en-GB" sz="4000" smtClean="0">
                <a:solidFill>
                  <a:srgbClr val="FFFF00"/>
                </a:solidFill>
                <a:latin typeface="Cooper Black" pitchFamily="18" charset="0"/>
              </a:rPr>
              <a:t> </a:t>
            </a:r>
            <a:r>
              <a:rPr lang="en-GB" sz="4000" smtClean="0">
                <a:solidFill>
                  <a:schemeClr val="bg1">
                    <a:lumMod val="65000"/>
                  </a:schemeClr>
                </a:solidFill>
                <a:latin typeface="Cooper Black" pitchFamily="18" charset="0"/>
              </a:rPr>
              <a:t>the</a:t>
            </a:r>
            <a:r>
              <a:rPr lang="en-GB" sz="4000" smtClean="0">
                <a:solidFill>
                  <a:srgbClr val="FFFF00"/>
                </a:solidFill>
                <a:latin typeface="Cooper Black" pitchFamily="18" charset="0"/>
              </a:rPr>
              <a:t> </a:t>
            </a:r>
            <a:r>
              <a:rPr lang="en-GB" sz="4000" smtClean="0">
                <a:solidFill>
                  <a:srgbClr val="FFC000"/>
                </a:solidFill>
                <a:latin typeface="Cooper Black" pitchFamily="18" charset="0"/>
              </a:rPr>
              <a:t>more robust</a:t>
            </a:r>
            <a:endParaRPr lang="en-GB" sz="2800" smtClean="0">
              <a:solidFill>
                <a:srgbClr val="FFC000"/>
              </a:solidFill>
              <a:latin typeface="Cooper Black" pitchFamily="18" charset="0"/>
            </a:endParaRPr>
          </a:p>
        </p:txBody>
      </p:sp>
      <p:grpSp>
        <p:nvGrpSpPr>
          <p:cNvPr id="2" name="Group 20"/>
          <p:cNvGrpSpPr/>
          <p:nvPr/>
        </p:nvGrpSpPr>
        <p:grpSpPr>
          <a:xfrm>
            <a:off x="6137860" y="1960037"/>
            <a:ext cx="1530484" cy="4278619"/>
            <a:chOff x="5364088" y="2348880"/>
            <a:chExt cx="1530484" cy="3904201"/>
          </a:xfrm>
        </p:grpSpPr>
        <p:sp>
          <p:nvSpPr>
            <p:cNvPr id="15" name="TextBox 14"/>
            <p:cNvSpPr txBox="1"/>
            <p:nvPr/>
          </p:nvSpPr>
          <p:spPr>
            <a:xfrm>
              <a:off x="5364088" y="2348880"/>
              <a:ext cx="1530484" cy="645940"/>
            </a:xfrm>
            <a:prstGeom prst="rect">
              <a:avLst/>
            </a:prstGeom>
            <a:noFill/>
          </p:spPr>
          <p:txBody>
            <a:bodyPr wrap="none" rtlCol="0">
              <a:spAutoFit/>
            </a:bodyPr>
            <a:lstStyle/>
            <a:p>
              <a:r>
                <a:rPr lang="en-GB" sz="4000" smtClean="0">
                  <a:solidFill>
                    <a:srgbClr val="FFFF00"/>
                  </a:solidFill>
                  <a:latin typeface="Cooper Black" pitchFamily="18" charset="0"/>
                </a:rPr>
                <a:t>more</a:t>
              </a:r>
              <a:endParaRPr lang="en-GB" sz="4000">
                <a:solidFill>
                  <a:srgbClr val="FFFF00"/>
                </a:solidFill>
                <a:latin typeface="Cooper Black" pitchFamily="18" charset="0"/>
              </a:endParaRPr>
            </a:p>
          </p:txBody>
        </p:sp>
        <p:sp>
          <p:nvSpPr>
            <p:cNvPr id="16" name="TextBox 15"/>
            <p:cNvSpPr txBox="1"/>
            <p:nvPr/>
          </p:nvSpPr>
          <p:spPr>
            <a:xfrm>
              <a:off x="5670436" y="5775647"/>
              <a:ext cx="849913" cy="477434"/>
            </a:xfrm>
            <a:prstGeom prst="rect">
              <a:avLst/>
            </a:prstGeom>
            <a:noFill/>
          </p:spPr>
          <p:txBody>
            <a:bodyPr wrap="none" rtlCol="0">
              <a:spAutoFit/>
            </a:bodyPr>
            <a:lstStyle/>
            <a:p>
              <a:r>
                <a:rPr lang="en-GB" sz="2800" smtClean="0">
                  <a:solidFill>
                    <a:schemeClr val="bg2">
                      <a:lumMod val="75000"/>
                    </a:schemeClr>
                  </a:solidFill>
                  <a:latin typeface="Cooper Black" pitchFamily="18" charset="0"/>
                </a:rPr>
                <a:t>less</a:t>
              </a:r>
              <a:endParaRPr lang="en-GB" sz="2800">
                <a:solidFill>
                  <a:schemeClr val="bg2">
                    <a:lumMod val="75000"/>
                  </a:schemeClr>
                </a:solidFill>
                <a:latin typeface="Cooper Black" pitchFamily="18" charset="0"/>
              </a:endParaRPr>
            </a:p>
          </p:txBody>
        </p:sp>
        <p:sp>
          <p:nvSpPr>
            <p:cNvPr id="18" name="Flowchart: Merge 17"/>
            <p:cNvSpPr/>
            <p:nvPr/>
          </p:nvSpPr>
          <p:spPr>
            <a:xfrm>
              <a:off x="5534757" y="3068960"/>
              <a:ext cx="1152128" cy="2808312"/>
            </a:xfrm>
            <a:prstGeom prst="flowChartMerge">
              <a:avLst/>
            </a:prstGeom>
            <a:gradFill flip="none" rotWithShape="1">
              <a:gsLst>
                <a:gs pos="0">
                  <a:schemeClr val="accent3">
                    <a:lumMod val="75000"/>
                  </a:schemeClr>
                </a:gs>
                <a:gs pos="30000">
                  <a:srgbClr val="66008F"/>
                </a:gs>
                <a:gs pos="64999">
                  <a:srgbClr val="BA0066"/>
                </a:gs>
                <a:gs pos="89999">
                  <a:srgbClr val="FF0000"/>
                </a:gs>
                <a:gs pos="100000">
                  <a:srgbClr val="FF8200"/>
                </a:gs>
              </a:gsLst>
              <a:lin ang="5400000" scaled="0"/>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251520" y="2204866"/>
            <a:ext cx="5328592" cy="3785652"/>
          </a:xfrm>
          <a:prstGeom prst="rect">
            <a:avLst/>
          </a:prstGeom>
          <a:noFill/>
        </p:spPr>
        <p:txBody>
          <a:bodyPr wrap="square" rtlCol="0">
            <a:spAutoFit/>
          </a:bodyPr>
          <a:lstStyle/>
          <a:p>
            <a:pPr marL="457200" lvl="2" indent="-457200" algn="r">
              <a:lnSpc>
                <a:spcPct val="150000"/>
              </a:lnSpc>
              <a:buFont typeface="+mj-lt"/>
              <a:buAutoNum type="arabicPeriod"/>
            </a:pPr>
            <a:r>
              <a:rPr lang="en-GB" sz="2400" smtClean="0">
                <a:solidFill>
                  <a:schemeClr val="tx2">
                    <a:lumMod val="40000"/>
                    <a:lumOff val="60000"/>
                  </a:schemeClr>
                </a:solidFill>
                <a:latin typeface="Cooper Black" pitchFamily="18" charset="0"/>
              </a:rPr>
              <a:t>Browsers</a:t>
            </a:r>
            <a:endParaRPr lang="en-GB" sz="2400" smtClean="0">
              <a:latin typeface="Cooper Black" pitchFamily="18" charset="0"/>
            </a:endParaRPr>
          </a:p>
          <a:p>
            <a:pPr marL="457200" lvl="2" indent="-457200" algn="r">
              <a:lnSpc>
                <a:spcPct val="150000"/>
              </a:lnSpc>
              <a:buFont typeface="+mj-lt"/>
              <a:buAutoNum type="arabicPeriod"/>
            </a:pPr>
            <a:r>
              <a:rPr lang="en-GB" sz="2400" smtClean="0">
                <a:solidFill>
                  <a:schemeClr val="tx2">
                    <a:lumMod val="40000"/>
                    <a:lumOff val="60000"/>
                  </a:schemeClr>
                </a:solidFill>
                <a:latin typeface="Cooper Black" pitchFamily="18" charset="0"/>
              </a:rPr>
              <a:t> </a:t>
            </a:r>
            <a:r>
              <a:rPr lang="en-GB" sz="2400" smtClean="0">
                <a:solidFill>
                  <a:schemeClr val="tx2">
                    <a:lumMod val="40000"/>
                    <a:lumOff val="60000"/>
                  </a:schemeClr>
                </a:solidFill>
                <a:latin typeface="Cooper Black" pitchFamily="18" charset="0"/>
              </a:rPr>
              <a:t>ATs</a:t>
            </a:r>
            <a:endParaRPr lang="en-GB" sz="2400" smtClean="0">
              <a:solidFill>
                <a:schemeClr val="tx2">
                  <a:lumMod val="40000"/>
                  <a:lumOff val="60000"/>
                </a:schemeClr>
              </a:solidFill>
              <a:latin typeface="Cooper Black" pitchFamily="18" charset="0"/>
            </a:endParaRPr>
          </a:p>
          <a:p>
            <a:pPr marL="457200" lvl="2" indent="-457200" algn="r">
              <a:lnSpc>
                <a:spcPct val="150000"/>
              </a:lnSpc>
              <a:buFont typeface="+mj-lt"/>
              <a:buAutoNum type="arabicPeriod"/>
            </a:pPr>
            <a:r>
              <a:rPr lang="en-GB" sz="2400" smtClean="0">
                <a:solidFill>
                  <a:schemeClr val="tx2">
                    <a:lumMod val="40000"/>
                    <a:lumOff val="60000"/>
                  </a:schemeClr>
                </a:solidFill>
                <a:latin typeface="Cooper Black" pitchFamily="18" charset="0"/>
              </a:rPr>
              <a:t>CMS/tool </a:t>
            </a:r>
            <a:r>
              <a:rPr lang="en-GB" sz="2400" smtClean="0">
                <a:solidFill>
                  <a:schemeClr val="tx2">
                    <a:lumMod val="40000"/>
                    <a:lumOff val="60000"/>
                  </a:schemeClr>
                </a:solidFill>
                <a:latin typeface="Cooper Black" pitchFamily="18" charset="0"/>
              </a:rPr>
              <a:t>developers</a:t>
            </a:r>
            <a:endParaRPr lang="en-GB" sz="2400" smtClean="0">
              <a:solidFill>
                <a:schemeClr val="tx2">
                  <a:lumMod val="40000"/>
                  <a:lumOff val="60000"/>
                </a:schemeClr>
              </a:solidFill>
              <a:latin typeface="Cooper Black" pitchFamily="18" charset="0"/>
            </a:endParaRPr>
          </a:p>
          <a:p>
            <a:pPr marL="457200" lvl="2" indent="-457200" algn="r">
              <a:lnSpc>
                <a:spcPct val="150000"/>
              </a:lnSpc>
              <a:buFont typeface="+mj-lt"/>
              <a:buAutoNum type="arabicPeriod"/>
            </a:pPr>
            <a:r>
              <a:rPr lang="en-GB" sz="2400" smtClean="0">
                <a:solidFill>
                  <a:schemeClr val="tx2">
                    <a:lumMod val="40000"/>
                    <a:lumOff val="60000"/>
                  </a:schemeClr>
                </a:solidFill>
                <a:latin typeface="Cooper Black" pitchFamily="18" charset="0"/>
              </a:rPr>
              <a:t> library </a:t>
            </a:r>
            <a:r>
              <a:rPr lang="en-GB" sz="2400" smtClean="0">
                <a:solidFill>
                  <a:schemeClr val="tx2">
                    <a:lumMod val="40000"/>
                    <a:lumOff val="60000"/>
                  </a:schemeClr>
                </a:solidFill>
                <a:latin typeface="Cooper Black" pitchFamily="18" charset="0"/>
              </a:rPr>
              <a:t>developers</a:t>
            </a:r>
            <a:endParaRPr lang="en-GB" sz="2400">
              <a:solidFill>
                <a:schemeClr val="tx2">
                  <a:lumMod val="40000"/>
                  <a:lumOff val="60000"/>
                </a:schemeClr>
              </a:solidFill>
              <a:latin typeface="Cooper Black" pitchFamily="18" charset="0"/>
            </a:endParaRPr>
          </a:p>
          <a:p>
            <a:pPr marL="457200" lvl="2" indent="-457200" algn="r">
              <a:buFont typeface="+mj-lt"/>
              <a:buAutoNum type="arabicPeriod"/>
            </a:pPr>
            <a:r>
              <a:rPr lang="en-GB" sz="2400" smtClean="0">
                <a:solidFill>
                  <a:schemeClr val="tx2">
                    <a:lumMod val="40000"/>
                    <a:lumOff val="60000"/>
                  </a:schemeClr>
                </a:solidFill>
                <a:latin typeface="Cooper Black" pitchFamily="18" charset="0"/>
              </a:rPr>
              <a:t>web </a:t>
            </a:r>
            <a:r>
              <a:rPr lang="en-GB" sz="2400" smtClean="0">
                <a:solidFill>
                  <a:schemeClr val="tx2">
                    <a:lumMod val="40000"/>
                    <a:lumOff val="60000"/>
                  </a:schemeClr>
                </a:solidFill>
                <a:latin typeface="Cooper Black" pitchFamily="18" charset="0"/>
              </a:rPr>
              <a:t>developers</a:t>
            </a:r>
            <a:endParaRPr lang="en-GB" sz="2400" smtClean="0">
              <a:latin typeface="Cooper Black" pitchFamily="18" charset="0"/>
            </a:endParaRPr>
          </a:p>
          <a:p>
            <a:pPr marL="457200" lvl="2" indent="-457200" algn="r">
              <a:buFont typeface="+mj-lt"/>
              <a:buAutoNum type="arabicPeriod"/>
            </a:pPr>
            <a:r>
              <a:rPr lang="en-GB" sz="2400" smtClean="0">
                <a:solidFill>
                  <a:schemeClr val="tx2">
                    <a:lumMod val="40000"/>
                    <a:lumOff val="60000"/>
                  </a:schemeClr>
                </a:solidFill>
                <a:latin typeface="Cooper Black" pitchFamily="18" charset="0"/>
              </a:rPr>
              <a:t>users</a:t>
            </a:r>
            <a:r>
              <a:rPr lang="en-GB" sz="5400" smtClean="0">
                <a:latin typeface="Cooper Black" pitchFamily="18" charset="0"/>
              </a:rPr>
              <a:t> </a:t>
            </a:r>
            <a:endParaRPr lang="en-GB" sz="5400" smtClean="0">
              <a:solidFill>
                <a:schemeClr val="tx2">
                  <a:lumMod val="40000"/>
                  <a:lumOff val="60000"/>
                </a:schemeClr>
              </a:solidFill>
              <a:latin typeface="Cooper Black" pitchFamily="18" charset="0"/>
            </a:endParaRPr>
          </a:p>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20075" y="1988841"/>
            <a:ext cx="3726469" cy="1200329"/>
          </a:xfrm>
          <a:prstGeom prst="rect">
            <a:avLst/>
          </a:prstGeom>
          <a:noFill/>
        </p:spPr>
        <p:txBody>
          <a:bodyPr wrap="none" rtlCol="0">
            <a:spAutoFit/>
          </a:bodyPr>
          <a:lstStyle/>
          <a:p>
            <a:r>
              <a:rPr lang="en-GB" sz="2400" smtClean="0">
                <a:solidFill>
                  <a:schemeClr val="bg1">
                    <a:lumMod val="65000"/>
                  </a:schemeClr>
                </a:solidFill>
                <a:latin typeface="Cooper Black" pitchFamily="18" charset="0"/>
              </a:rPr>
              <a:t>but if it’s done right </a:t>
            </a:r>
          </a:p>
          <a:p>
            <a:r>
              <a:rPr lang="en-GB" sz="2400" smtClean="0">
                <a:solidFill>
                  <a:schemeClr val="bg1">
                    <a:lumMod val="65000"/>
                  </a:schemeClr>
                </a:solidFill>
                <a:latin typeface="Cooper Black" pitchFamily="18" charset="0"/>
              </a:rPr>
              <a:t>it </a:t>
            </a:r>
            <a:r>
              <a:rPr lang="en-GB" sz="2400" smtClean="0">
                <a:solidFill>
                  <a:srgbClr val="FFC000"/>
                </a:solidFill>
                <a:latin typeface="Cooper Black" pitchFamily="18" charset="0"/>
              </a:rPr>
              <a:t>makes no difference</a:t>
            </a:r>
            <a:r>
              <a:rPr lang="en-GB" sz="2400" smtClean="0">
                <a:solidFill>
                  <a:schemeClr val="bg1">
                    <a:lumMod val="65000"/>
                  </a:schemeClr>
                </a:solidFill>
                <a:latin typeface="Cooper Black" pitchFamily="18" charset="0"/>
              </a:rPr>
              <a:t> </a:t>
            </a:r>
          </a:p>
          <a:p>
            <a:r>
              <a:rPr lang="en-GB" sz="2400" smtClean="0">
                <a:solidFill>
                  <a:schemeClr val="bg1">
                    <a:lumMod val="65000"/>
                  </a:schemeClr>
                </a:solidFill>
                <a:latin typeface="Cooper Black" pitchFamily="18" charset="0"/>
              </a:rPr>
              <a:t>to the </a:t>
            </a:r>
            <a:r>
              <a:rPr lang="en-GB" sz="2400" smtClean="0">
                <a:solidFill>
                  <a:srgbClr val="92D050"/>
                </a:solidFill>
                <a:latin typeface="Cooper Black" pitchFamily="18" charset="0"/>
              </a:rPr>
              <a:t>end user...</a:t>
            </a:r>
            <a:endParaRPr lang="en-GB" sz="2400">
              <a:solidFill>
                <a:srgbClr val="92D050"/>
              </a:solidFill>
              <a:latin typeface="Cooper Black" pitchFamily="18" charset="0"/>
            </a:endParaRPr>
          </a:p>
        </p:txBody>
      </p:sp>
      <p:pic>
        <p:nvPicPr>
          <p:cNvPr id="22532" name="Picture 4" descr="clip art of a female using a  computer"/>
          <p:cNvPicPr>
            <a:picLocks noChangeAspect="1" noChangeArrowheads="1"/>
          </p:cNvPicPr>
          <p:nvPr/>
        </p:nvPicPr>
        <p:blipFill>
          <a:blip r:embed="rId2" cstate="print">
            <a:duotone>
              <a:prstClr val="black"/>
              <a:srgbClr val="7030A0">
                <a:tint val="45000"/>
                <a:satMod val="400000"/>
              </a:srgbClr>
            </a:duotone>
            <a:lum bright="-20000" contrast="30000"/>
          </a:blip>
          <a:srcRect/>
          <a:stretch>
            <a:fillRect/>
          </a:stretch>
        </p:blipFill>
        <p:spPr bwMode="auto">
          <a:xfrm>
            <a:off x="0" y="0"/>
            <a:ext cx="5004048"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204865"/>
            <a:ext cx="7992888" cy="2585323"/>
          </a:xfrm>
          <a:prstGeom prst="rect">
            <a:avLst/>
          </a:prstGeom>
          <a:noFill/>
        </p:spPr>
        <p:txBody>
          <a:bodyPr wrap="square" rtlCol="0">
            <a:spAutoFit/>
          </a:bodyPr>
          <a:lstStyle/>
          <a:p>
            <a:r>
              <a:rPr lang="en-GB" b="1" smtClean="0">
                <a:solidFill>
                  <a:srgbClr val="FF0000"/>
                </a:solidFill>
                <a:latin typeface="Courier New" pitchFamily="49" charset="0"/>
                <a:cs typeface="Courier New" pitchFamily="49" charset="0"/>
              </a:rPr>
              <a:t>&lt;DIV class="J-K-I J-J5-Ji J-K-I-Js-Zq J-K-I-Js-Zj J-K-I-JW" </a:t>
            </a:r>
            <a:r>
              <a:rPr lang="en-GB" b="1" smtClean="0">
                <a:solidFill>
                  <a:schemeClr val="accent1"/>
                </a:solidFill>
                <a:latin typeface="Courier New" pitchFamily="49" charset="0"/>
                <a:cs typeface="Courier New" pitchFamily="49" charset="0"/>
              </a:rPr>
              <a:t>role=button tabIndex=0 </a:t>
            </a:r>
          </a:p>
          <a:p>
            <a:r>
              <a:rPr lang="en-GB" b="1" smtClean="0">
                <a:solidFill>
                  <a:srgbClr val="FF0000"/>
                </a:solidFill>
                <a:latin typeface="Courier New" pitchFamily="49" charset="0"/>
                <a:cs typeface="Courier New" pitchFamily="49" charset="0"/>
              </a:rPr>
              <a:t>unselectable="on" act="9" closure_uid_1bjdqs="1012"&gt;&lt;DIV class="J-J5-Ji J-K-I-Kv-H" unselectable="on"&gt;</a:t>
            </a:r>
          </a:p>
          <a:p>
            <a:r>
              <a:rPr lang="en-GB" b="1" smtClean="0">
                <a:solidFill>
                  <a:srgbClr val="FF0000"/>
                </a:solidFill>
                <a:latin typeface="Courier New" pitchFamily="49" charset="0"/>
                <a:cs typeface="Courier New" pitchFamily="49" charset="0"/>
              </a:rPr>
              <a:t>&lt;DIV class="J-J5-Ji J-K-I-J6-H" unselectable="on"&gt;</a:t>
            </a:r>
          </a:p>
          <a:p>
            <a:r>
              <a:rPr lang="en-GB" b="1" smtClean="0">
                <a:solidFill>
                  <a:srgbClr val="FF0000"/>
                </a:solidFill>
                <a:latin typeface="Courier New" pitchFamily="49" charset="0"/>
                <a:cs typeface="Courier New" pitchFamily="49" charset="0"/>
              </a:rPr>
              <a:t>&lt;DIV class=J-K-I-KC unselectable="on"&gt;</a:t>
            </a:r>
          </a:p>
          <a:p>
            <a:r>
              <a:rPr lang="en-GB" b="1" smtClean="0">
                <a:solidFill>
                  <a:srgbClr val="FF0000"/>
                </a:solidFill>
                <a:latin typeface="Courier New" pitchFamily="49" charset="0"/>
                <a:cs typeface="Courier New" pitchFamily="49" charset="0"/>
              </a:rPr>
              <a:t>&lt;DIV class=J-K-I-K9-KP unselectable="on"&gt;&amp;nbsp;&lt;/DIV&gt;</a:t>
            </a:r>
          </a:p>
          <a:p>
            <a:r>
              <a:rPr lang="en-GB" b="1" smtClean="0">
                <a:solidFill>
                  <a:srgbClr val="FF0000"/>
                </a:solidFill>
                <a:latin typeface="Courier New" pitchFamily="49" charset="0"/>
                <a:cs typeface="Courier New" pitchFamily="49" charset="0"/>
              </a:rPr>
              <a:t>&lt;DIV class=J-K-I-Jz unselectable="on"&gt;</a:t>
            </a:r>
            <a:r>
              <a:rPr lang="en-GB" b="1" smtClean="0">
                <a:solidFill>
                  <a:schemeClr val="bg1"/>
                </a:solidFill>
                <a:latin typeface="Courier New" pitchFamily="49" charset="0"/>
                <a:cs typeface="Courier New" pitchFamily="49" charset="0"/>
              </a:rPr>
              <a:t>Report spam</a:t>
            </a:r>
            <a:r>
              <a:rPr lang="en-GB" b="1" smtClean="0">
                <a:solidFill>
                  <a:srgbClr val="FF0000"/>
                </a:solidFill>
                <a:latin typeface="Courier New" pitchFamily="49" charset="0"/>
                <a:cs typeface="Courier New" pitchFamily="49" charset="0"/>
              </a:rPr>
              <a:t>&lt;/DIV&gt; &lt;/DIV&gt;&lt;/DIV&gt;&lt;/DIV&gt;&lt;/DIV&gt;</a:t>
            </a:r>
          </a:p>
        </p:txBody>
      </p:sp>
      <p:pic>
        <p:nvPicPr>
          <p:cNvPr id="27650" name="Picture 2" descr="Particla screenshot of the Gmail interface with an arrow pointing at the 'report spam' button."/>
          <p:cNvPicPr>
            <a:picLocks noChangeAspect="1" noChangeArrowheads="1"/>
          </p:cNvPicPr>
          <p:nvPr/>
        </p:nvPicPr>
        <p:blipFill>
          <a:blip r:embed="rId2" cstate="print"/>
          <a:srcRect/>
          <a:stretch>
            <a:fillRect/>
          </a:stretch>
        </p:blipFill>
        <p:spPr bwMode="auto">
          <a:xfrm>
            <a:off x="755576" y="476672"/>
            <a:ext cx="3657600" cy="1381126"/>
          </a:xfrm>
          <a:prstGeom prst="rect">
            <a:avLst/>
          </a:prstGeom>
          <a:noFill/>
          <a:ln w="9525">
            <a:noFill/>
            <a:miter lim="800000"/>
            <a:headEnd/>
            <a:tailEnd/>
          </a:ln>
        </p:spPr>
      </p:pic>
      <p:cxnSp>
        <p:nvCxnSpPr>
          <p:cNvPr id="7" name="Straight Arrow Connector 6"/>
          <p:cNvCxnSpPr/>
          <p:nvPr/>
        </p:nvCxnSpPr>
        <p:spPr>
          <a:xfrm rot="5400000">
            <a:off x="3563889" y="1268760"/>
            <a:ext cx="57606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5589242"/>
            <a:ext cx="8532440" cy="830997"/>
          </a:xfrm>
          <a:prstGeom prst="rect">
            <a:avLst/>
          </a:prstGeom>
          <a:noFill/>
        </p:spPr>
        <p:txBody>
          <a:bodyPr wrap="square" rtlCol="0">
            <a:spAutoFit/>
          </a:bodyPr>
          <a:lstStyle/>
          <a:p>
            <a:r>
              <a:rPr lang="en-GB" sz="2400" smtClean="0">
                <a:solidFill>
                  <a:srgbClr val="FFC000"/>
                </a:solidFill>
                <a:latin typeface="Cooper Black" pitchFamily="18" charset="0"/>
              </a:rPr>
              <a:t>...and </a:t>
            </a:r>
            <a:r>
              <a:rPr lang="en-GB" sz="2400" smtClean="0">
                <a:solidFill>
                  <a:srgbClr val="C00000"/>
                </a:solidFill>
                <a:latin typeface="Cooper Black" pitchFamily="18" charset="0"/>
              </a:rPr>
              <a:t>no matter</a:t>
            </a:r>
            <a:r>
              <a:rPr lang="en-GB" sz="2400" smtClean="0">
                <a:solidFill>
                  <a:srgbClr val="FFC000"/>
                </a:solidFill>
                <a:latin typeface="Cooper Black" pitchFamily="18" charset="0"/>
              </a:rPr>
              <a:t> what is bolted on by the browser, developers </a:t>
            </a:r>
            <a:r>
              <a:rPr lang="en-GB" sz="2400" smtClean="0">
                <a:solidFill>
                  <a:srgbClr val="00B0F0"/>
                </a:solidFill>
                <a:latin typeface="Cooper Black" pitchFamily="18" charset="0"/>
              </a:rPr>
              <a:t>will find a reason to want something else</a:t>
            </a:r>
            <a:endParaRPr lang="en-GB" sz="2400">
              <a:solidFill>
                <a:srgbClr val="00B0F0"/>
              </a:solidFill>
              <a:latin typeface="Cooper Black"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9" y="923122"/>
            <a:ext cx="6766019" cy="1384995"/>
          </a:xfrm>
          <a:prstGeom prst="rect">
            <a:avLst/>
          </a:prstGeom>
          <a:noFill/>
        </p:spPr>
        <p:txBody>
          <a:bodyPr wrap="square" rtlCol="0">
            <a:spAutoFit/>
          </a:bodyPr>
          <a:lstStyle/>
          <a:p>
            <a:r>
              <a:rPr lang="en-GB" sz="2800" smtClean="0">
                <a:solidFill>
                  <a:srgbClr val="FFC000"/>
                </a:solidFill>
                <a:latin typeface="Cooper Black" pitchFamily="18" charset="0"/>
              </a:rPr>
              <a:t>which is why </a:t>
            </a:r>
            <a:r>
              <a:rPr lang="en-GB" sz="2800" smtClean="0">
                <a:solidFill>
                  <a:schemeClr val="tx2">
                    <a:lumMod val="60000"/>
                    <a:lumOff val="40000"/>
                  </a:schemeClr>
                </a:solidFill>
                <a:latin typeface="Cooper Black" pitchFamily="18" charset="0"/>
              </a:rPr>
              <a:t>WAI-ARIA</a:t>
            </a:r>
            <a:r>
              <a:rPr lang="en-GB" sz="2800" smtClean="0">
                <a:solidFill>
                  <a:srgbClr val="FFC000"/>
                </a:solidFill>
                <a:latin typeface="Cooper Black" pitchFamily="18" charset="0"/>
              </a:rPr>
              <a:t> is needed</a:t>
            </a:r>
          </a:p>
          <a:p>
            <a:endParaRPr lang="en-GB" sz="2800" smtClean="0">
              <a:solidFill>
                <a:srgbClr val="FFC000"/>
              </a:solidFill>
              <a:latin typeface="Cooper Black" pitchFamily="18" charset="0"/>
            </a:endParaRPr>
          </a:p>
          <a:p>
            <a:r>
              <a:rPr lang="en-GB" sz="2800" smtClean="0">
                <a:solidFill>
                  <a:srgbClr val="FF0000"/>
                </a:solidFill>
                <a:latin typeface="Cooper Black" pitchFamily="18" charset="0"/>
              </a:rPr>
              <a:t>preaching abstinence</a:t>
            </a:r>
            <a:r>
              <a:rPr lang="en-GB" sz="2800" smtClean="0">
                <a:solidFill>
                  <a:srgbClr val="FFC000"/>
                </a:solidFill>
                <a:latin typeface="Cooper Black" pitchFamily="18" charset="0"/>
              </a:rPr>
              <a:t> does not work</a:t>
            </a:r>
          </a:p>
        </p:txBody>
      </p:sp>
      <p:sp>
        <p:nvSpPr>
          <p:cNvPr id="7" name="Rectangle 6"/>
          <p:cNvSpPr/>
          <p:nvPr/>
        </p:nvSpPr>
        <p:spPr>
          <a:xfrm>
            <a:off x="971600" y="4379506"/>
            <a:ext cx="8424936" cy="1323439"/>
          </a:xfrm>
          <a:prstGeom prst="rect">
            <a:avLst/>
          </a:prstGeom>
        </p:spPr>
        <p:txBody>
          <a:bodyPr wrap="square">
            <a:spAutoFit/>
          </a:bodyPr>
          <a:lstStyle/>
          <a:p>
            <a:r>
              <a:rPr lang="en-GB" sz="4000" smtClean="0">
                <a:solidFill>
                  <a:schemeClr val="tx2">
                    <a:lumMod val="60000"/>
                    <a:lumOff val="40000"/>
                  </a:schemeClr>
                </a:solidFill>
                <a:latin typeface="Cooper Black" pitchFamily="18" charset="0"/>
              </a:rPr>
              <a:t>accessibility</a:t>
            </a:r>
            <a:r>
              <a:rPr lang="en-GB" sz="4000" smtClean="0">
                <a:solidFill>
                  <a:srgbClr val="FFC000"/>
                </a:solidFill>
                <a:latin typeface="Cooper Black" pitchFamily="18" charset="0"/>
              </a:rPr>
              <a:t> = the art of </a:t>
            </a:r>
            <a:r>
              <a:rPr lang="en-GB" sz="4000" smtClean="0">
                <a:solidFill>
                  <a:schemeClr val="tx2">
                    <a:lumMod val="60000"/>
                    <a:lumOff val="40000"/>
                  </a:schemeClr>
                </a:solidFill>
                <a:latin typeface="Cooper Black" pitchFamily="18" charset="0"/>
              </a:rPr>
              <a:t>creative inclusivity</a:t>
            </a:r>
          </a:p>
        </p:txBody>
      </p:sp>
      <p:sp>
        <p:nvSpPr>
          <p:cNvPr id="8" name="Rectangle 7"/>
          <p:cNvSpPr/>
          <p:nvPr/>
        </p:nvSpPr>
        <p:spPr>
          <a:xfrm>
            <a:off x="323528" y="3207401"/>
            <a:ext cx="7704856" cy="584775"/>
          </a:xfrm>
          <a:prstGeom prst="rect">
            <a:avLst/>
          </a:prstGeom>
        </p:spPr>
        <p:txBody>
          <a:bodyPr wrap="square">
            <a:spAutoFit/>
          </a:bodyPr>
          <a:lstStyle/>
          <a:p>
            <a:r>
              <a:rPr lang="en-GB" sz="3200" smtClean="0">
                <a:solidFill>
                  <a:schemeClr val="bg1">
                    <a:lumMod val="65000"/>
                  </a:schemeClr>
                </a:solidFill>
                <a:latin typeface="Cooper Black" pitchFamily="18" charset="0"/>
              </a:rPr>
              <a:t>accessibility</a:t>
            </a:r>
            <a:r>
              <a:rPr lang="en-GB" sz="3200" smtClean="0">
                <a:solidFill>
                  <a:srgbClr val="FFC000"/>
                </a:solidFill>
                <a:latin typeface="Cooper Black" pitchFamily="18" charset="0"/>
              </a:rPr>
              <a:t> = the art of the </a:t>
            </a:r>
            <a:r>
              <a:rPr lang="en-GB" sz="3200" smtClean="0">
                <a:solidFill>
                  <a:schemeClr val="bg1">
                    <a:lumMod val="65000"/>
                  </a:schemeClr>
                </a:solidFill>
                <a:latin typeface="Cooper Black" pitchFamily="18" charset="0"/>
              </a:rPr>
              <a:t>killjoy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1" nodeType="withEffect">
                                  <p:stCondLst>
                                    <p:cond delay="0"/>
                                  </p:stCondLst>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51520" y="908721"/>
            <a:ext cx="8712968" cy="4708981"/>
          </a:xfrm>
          <a:prstGeom prst="rect">
            <a:avLst/>
          </a:prstGeom>
          <a:noFill/>
        </p:spPr>
        <p:txBody>
          <a:bodyPr wrap="square" rtlCol="0">
            <a:spAutoFit/>
          </a:bodyPr>
          <a:lstStyle/>
          <a:p>
            <a:r>
              <a:rPr lang="en-GB" sz="8000" smtClean="0">
                <a:solidFill>
                  <a:schemeClr val="tx2">
                    <a:lumMod val="60000"/>
                    <a:lumOff val="40000"/>
                  </a:schemeClr>
                </a:solidFill>
                <a:latin typeface="Cooper Black" pitchFamily="18" charset="0"/>
              </a:rPr>
              <a:t>canvas</a:t>
            </a:r>
          </a:p>
          <a:p>
            <a:pPr>
              <a:buFont typeface="Arial" pitchFamily="34" charset="0"/>
              <a:buChar char="•"/>
            </a:pPr>
            <a:r>
              <a:rPr lang="en-GB" sz="4800" smtClean="0">
                <a:solidFill>
                  <a:srgbClr val="FFC000"/>
                </a:solidFill>
                <a:latin typeface="Cooper Black" pitchFamily="18" charset="0"/>
              </a:rPr>
              <a:t> focus ring </a:t>
            </a:r>
            <a:r>
              <a:rPr lang="en-GB" sz="2800" smtClean="0">
                <a:solidFill>
                  <a:srgbClr val="FFC000"/>
                </a:solidFill>
                <a:latin typeface="Cooper Black" pitchFamily="18" charset="0"/>
              </a:rPr>
              <a:t>- </a:t>
            </a:r>
            <a:r>
              <a:rPr lang="en-GB" sz="2800" smtClean="0">
                <a:solidFill>
                  <a:schemeClr val="accent3">
                    <a:lumMod val="75000"/>
                  </a:schemeClr>
                </a:solidFill>
                <a:latin typeface="Cooper Black" pitchFamily="18" charset="0"/>
              </a:rPr>
              <a:t>rough consensus</a:t>
            </a:r>
            <a:endParaRPr lang="en-GB" sz="4800" smtClean="0">
              <a:solidFill>
                <a:schemeClr val="accent3">
                  <a:lumMod val="75000"/>
                </a:schemeClr>
              </a:solidFill>
              <a:latin typeface="Cooper Black" pitchFamily="18" charset="0"/>
            </a:endParaRPr>
          </a:p>
          <a:p>
            <a:pPr>
              <a:buFont typeface="Arial" pitchFamily="34" charset="0"/>
              <a:buChar char="•"/>
            </a:pPr>
            <a:r>
              <a:rPr lang="en-GB" sz="4800" smtClean="0">
                <a:solidFill>
                  <a:srgbClr val="FFC000"/>
                </a:solidFill>
                <a:latin typeface="Cooper Black" pitchFamily="18" charset="0"/>
              </a:rPr>
              <a:t> navigable sub-DOM </a:t>
            </a:r>
            <a:r>
              <a:rPr lang="en-GB" sz="2800" smtClean="0">
                <a:solidFill>
                  <a:srgbClr val="FFC000"/>
                </a:solidFill>
                <a:latin typeface="Cooper Black" pitchFamily="18" charset="0"/>
              </a:rPr>
              <a:t>- </a:t>
            </a:r>
            <a:r>
              <a:rPr lang="en-GB" sz="2800" smtClean="0">
                <a:solidFill>
                  <a:srgbClr val="92D050"/>
                </a:solidFill>
                <a:latin typeface="Cooper Black" pitchFamily="18" charset="0"/>
              </a:rPr>
              <a:t>rough consensus + running code</a:t>
            </a:r>
            <a:endParaRPr lang="en-GB" sz="4800" smtClean="0">
              <a:solidFill>
                <a:srgbClr val="92D050"/>
              </a:solidFill>
              <a:latin typeface="Cooper Black" pitchFamily="18" charset="0"/>
            </a:endParaRPr>
          </a:p>
          <a:p>
            <a:pPr>
              <a:buFont typeface="Arial" pitchFamily="34" charset="0"/>
              <a:buChar char="•"/>
            </a:pPr>
            <a:r>
              <a:rPr lang="en-GB" sz="4800" smtClean="0">
                <a:solidFill>
                  <a:srgbClr val="FFC000"/>
                </a:solidFill>
                <a:latin typeface="Cooper Black" pitchFamily="18" charset="0"/>
              </a:rPr>
              <a:t> caret </a:t>
            </a:r>
            <a:r>
              <a:rPr lang="en-GB" sz="2800" smtClean="0">
                <a:solidFill>
                  <a:srgbClr val="FFC000"/>
                </a:solidFill>
                <a:latin typeface="Cooper Black" pitchFamily="18" charset="0"/>
              </a:rPr>
              <a:t>– </a:t>
            </a:r>
            <a:r>
              <a:rPr lang="en-GB" sz="2800" smtClean="0">
                <a:solidFill>
                  <a:srgbClr val="FF0000"/>
                </a:solidFill>
                <a:latin typeface="Cooper Black" pitchFamily="18" charset="0"/>
              </a:rPr>
              <a:t>no consenus</a:t>
            </a:r>
            <a:endParaRPr lang="en-GB" sz="4800" smtClean="0">
              <a:solidFill>
                <a:srgbClr val="FF0000"/>
              </a:solidFill>
              <a:latin typeface="Cooper Black" pitchFamily="18" charset="0"/>
            </a:endParaRPr>
          </a:p>
          <a:p>
            <a:pPr>
              <a:buFont typeface="Arial" pitchFamily="34" charset="0"/>
              <a:buChar char="•"/>
            </a:pPr>
            <a:r>
              <a:rPr lang="en-GB" sz="4800" smtClean="0">
                <a:solidFill>
                  <a:srgbClr val="FFC000"/>
                </a:solidFill>
                <a:latin typeface="Cooper Black" pitchFamily="18" charset="0"/>
              </a:rPr>
              <a:t> image map </a:t>
            </a:r>
            <a:r>
              <a:rPr lang="en-GB" sz="2800" smtClean="0">
                <a:solidFill>
                  <a:srgbClr val="FFC000"/>
                </a:solidFill>
                <a:latin typeface="Cooper Black" pitchFamily="18" charset="0"/>
              </a:rPr>
              <a:t>– </a:t>
            </a:r>
            <a:r>
              <a:rPr lang="en-GB" sz="2800" smtClean="0">
                <a:solidFill>
                  <a:schemeClr val="accent3">
                    <a:lumMod val="75000"/>
                  </a:schemeClr>
                </a:solidFill>
                <a:latin typeface="Cooper Black" pitchFamily="18" charset="0"/>
              </a:rPr>
              <a:t>rough consensus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solidFill>
                  <a:schemeClr val="tx2">
                    <a:lumMod val="60000"/>
                    <a:lumOff val="40000"/>
                  </a:schemeClr>
                </a:solidFill>
                <a:latin typeface="Cooper Black" pitchFamily="18" charset="0"/>
              </a:rPr>
              <a:t>canvas example</a:t>
            </a:r>
            <a:endParaRPr lang="en-GB">
              <a:solidFill>
                <a:schemeClr val="tx2">
                  <a:lumMod val="60000"/>
                  <a:lumOff val="40000"/>
                </a:schemeClr>
              </a:solidFill>
              <a:latin typeface="Cooper Black" pitchFamily="18" charset="0"/>
            </a:endParaRPr>
          </a:p>
        </p:txBody>
      </p:sp>
      <p:pic>
        <p:nvPicPr>
          <p:cNvPr id="1026" name="Picture 2">
            <a:hlinkClick r:id="rId2" action="ppaction://hlinkfile"/>
          </p:cNvPr>
          <p:cNvPicPr>
            <a:picLocks noGrp="1" noChangeAspect="1" noChangeArrowheads="1"/>
          </p:cNvPicPr>
          <p:nvPr>
            <p:ph idx="1"/>
          </p:nvPr>
        </p:nvPicPr>
        <p:blipFill>
          <a:blip r:embed="rId3" cstate="print"/>
          <a:srcRect/>
          <a:stretch>
            <a:fillRect/>
          </a:stretch>
        </p:blipFill>
        <p:spPr bwMode="auto">
          <a:xfrm>
            <a:off x="3203851" y="2204865"/>
            <a:ext cx="2543175" cy="19621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323528" y="3140971"/>
            <a:ext cx="6192688" cy="646331"/>
          </a:xfrm>
          <a:prstGeom prst="rect">
            <a:avLst/>
          </a:prstGeom>
          <a:noFill/>
        </p:spPr>
        <p:txBody>
          <a:bodyPr wrap="square" rtlCol="0">
            <a:spAutoFit/>
          </a:bodyPr>
          <a:lstStyle/>
          <a:p>
            <a:r>
              <a:rPr lang="en-GB" sz="3600" smtClean="0">
                <a:solidFill>
                  <a:srgbClr val="00B050"/>
                </a:solidFill>
                <a:latin typeface="Cooper Black" pitchFamily="18" charset="0"/>
              </a:rPr>
              <a:t>HTML</a:t>
            </a:r>
            <a:r>
              <a:rPr lang="en-GB" sz="3600" smtClean="0">
                <a:solidFill>
                  <a:srgbClr val="FFFF00"/>
                </a:solidFill>
                <a:latin typeface="Cooper Black" pitchFamily="18" charset="0"/>
              </a:rPr>
              <a:t>5</a:t>
            </a:r>
            <a:r>
              <a:rPr lang="en-GB" sz="3600" smtClean="0">
                <a:solidFill>
                  <a:schemeClr val="tx2">
                    <a:lumMod val="40000"/>
                    <a:lumOff val="60000"/>
                  </a:schemeClr>
                </a:solidFill>
                <a:latin typeface="Cooper Black" pitchFamily="18" charset="0"/>
              </a:rPr>
              <a:t>accessibility</a:t>
            </a:r>
            <a:r>
              <a:rPr lang="en-GB" sz="3600" smtClean="0">
                <a:solidFill>
                  <a:schemeClr val="accent2">
                    <a:lumMod val="75000"/>
                  </a:schemeClr>
                </a:solidFill>
                <a:latin typeface="Cooper Black" pitchFamily="18" charset="0"/>
              </a:rPr>
              <a:t>.com</a:t>
            </a:r>
            <a:endParaRPr lang="en-GB" sz="3600">
              <a:solidFill>
                <a:schemeClr val="accent2">
                  <a:lumMod val="75000"/>
                </a:schemeClr>
              </a:solidFill>
              <a:latin typeface="Cooper Black" pitchFamily="18" charset="0"/>
            </a:endParaRPr>
          </a:p>
        </p:txBody>
      </p:sp>
      <p:pic>
        <p:nvPicPr>
          <p:cNvPr id="21508" name="Picture 4" descr="Chrome"/>
          <p:cNvPicPr>
            <a:picLocks noChangeAspect="1" noChangeArrowheads="1"/>
          </p:cNvPicPr>
          <p:nvPr/>
        </p:nvPicPr>
        <p:blipFill>
          <a:blip r:embed="rId4" cstate="screen"/>
          <a:srcRect/>
          <a:stretch>
            <a:fillRect/>
          </a:stretch>
        </p:blipFill>
        <p:spPr bwMode="auto">
          <a:xfrm>
            <a:off x="6660232" y="4149081"/>
            <a:ext cx="1440160" cy="1257301"/>
          </a:xfrm>
          <a:prstGeom prst="rect">
            <a:avLst/>
          </a:prstGeom>
          <a:noFill/>
        </p:spPr>
      </p:pic>
      <p:pic>
        <p:nvPicPr>
          <p:cNvPr id="21510" name="Picture 6" descr="Opera"/>
          <p:cNvPicPr>
            <a:picLocks noChangeAspect="1" noChangeArrowheads="1"/>
          </p:cNvPicPr>
          <p:nvPr/>
        </p:nvPicPr>
        <p:blipFill>
          <a:blip r:embed="rId5" cstate="screen"/>
          <a:srcRect/>
          <a:stretch>
            <a:fillRect/>
          </a:stretch>
        </p:blipFill>
        <p:spPr bwMode="auto">
          <a:xfrm>
            <a:off x="6876256" y="5445225"/>
            <a:ext cx="1152128" cy="1257301"/>
          </a:xfrm>
          <a:prstGeom prst="rect">
            <a:avLst/>
          </a:prstGeom>
          <a:noFill/>
        </p:spPr>
      </p:pic>
      <p:pic>
        <p:nvPicPr>
          <p:cNvPr id="21512" name="Picture 8" descr="Safari"/>
          <p:cNvPicPr>
            <a:picLocks noChangeAspect="1" noChangeArrowheads="1"/>
          </p:cNvPicPr>
          <p:nvPr/>
        </p:nvPicPr>
        <p:blipFill>
          <a:blip r:embed="rId6" cstate="screen"/>
          <a:srcRect/>
          <a:stretch>
            <a:fillRect/>
          </a:stretch>
        </p:blipFill>
        <p:spPr bwMode="auto">
          <a:xfrm>
            <a:off x="6804248" y="260649"/>
            <a:ext cx="1224136" cy="1257301"/>
          </a:xfrm>
          <a:prstGeom prst="rect">
            <a:avLst/>
          </a:prstGeom>
          <a:noFill/>
        </p:spPr>
      </p:pic>
      <p:pic>
        <p:nvPicPr>
          <p:cNvPr id="10" name="Picture 4" descr="Firefox"/>
          <p:cNvPicPr>
            <a:picLocks noChangeAspect="1" noChangeArrowheads="1"/>
          </p:cNvPicPr>
          <p:nvPr/>
        </p:nvPicPr>
        <p:blipFill>
          <a:blip r:embed="rId7" cstate="screen"/>
          <a:srcRect/>
          <a:stretch>
            <a:fillRect/>
          </a:stretch>
        </p:blipFill>
        <p:spPr bwMode="auto">
          <a:xfrm>
            <a:off x="6804248" y="2747764"/>
            <a:ext cx="1296144" cy="1257301"/>
          </a:xfrm>
          <a:prstGeom prst="rect">
            <a:avLst/>
          </a:prstGeom>
          <a:noFill/>
        </p:spPr>
      </p:pic>
      <p:pic>
        <p:nvPicPr>
          <p:cNvPr id="8" name="Picture 6" descr="Internet Explorer"/>
          <p:cNvPicPr>
            <a:picLocks noChangeAspect="1" noChangeArrowheads="1"/>
          </p:cNvPicPr>
          <p:nvPr/>
        </p:nvPicPr>
        <p:blipFill>
          <a:blip r:embed="rId8" cstate="screen"/>
          <a:srcRect/>
          <a:stretch>
            <a:fillRect/>
          </a:stretch>
        </p:blipFill>
        <p:spPr bwMode="auto">
          <a:xfrm>
            <a:off x="6732240" y="1412778"/>
            <a:ext cx="1368152" cy="12406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ots of attendees in foyer of the fronteers 2010 conference venue."/>
          <p:cNvPicPr>
            <a:picLocks noChangeAspect="1" noChangeArrowheads="1"/>
          </p:cNvPicPr>
          <p:nvPr/>
        </p:nvPicPr>
        <p:blipFill>
          <a:blip r:embed="rId3" cstate="print"/>
          <a:srcRect/>
          <a:stretch>
            <a:fillRect/>
          </a:stretch>
        </p:blipFill>
        <p:spPr bwMode="auto">
          <a:xfrm>
            <a:off x="1403648" y="1700809"/>
            <a:ext cx="5544616" cy="4435693"/>
          </a:xfrm>
          <a:prstGeom prst="rect">
            <a:avLst/>
          </a:prstGeom>
          <a:noFill/>
          <a:ln w="9525">
            <a:noFill/>
            <a:miter lim="800000"/>
            <a:headEnd/>
            <a:tailEnd/>
          </a:ln>
        </p:spPr>
      </p:pic>
      <p:sp>
        <p:nvSpPr>
          <p:cNvPr id="5" name="TextBox 4"/>
          <p:cNvSpPr txBox="1"/>
          <p:nvPr/>
        </p:nvSpPr>
        <p:spPr>
          <a:xfrm>
            <a:off x="1331641" y="663894"/>
            <a:ext cx="4863319" cy="830997"/>
          </a:xfrm>
          <a:prstGeom prst="rect">
            <a:avLst/>
          </a:prstGeom>
          <a:noFill/>
        </p:spPr>
        <p:txBody>
          <a:bodyPr wrap="none" rtlCol="0">
            <a:spAutoFit/>
          </a:bodyPr>
          <a:lstStyle/>
          <a:p>
            <a:r>
              <a:rPr lang="en-GB" sz="2400" smtClean="0">
                <a:solidFill>
                  <a:srgbClr val="FFFF00"/>
                </a:solidFill>
                <a:latin typeface="Cooper Black" pitchFamily="18" charset="0"/>
              </a:rPr>
              <a:t>and then there’s </a:t>
            </a:r>
            <a:r>
              <a:rPr lang="en-GB" sz="2400" smtClean="0">
                <a:solidFill>
                  <a:srgbClr val="FF0000"/>
                </a:solidFill>
                <a:latin typeface="Cooper Black" pitchFamily="18" charset="0"/>
              </a:rPr>
              <a:t>the rest</a:t>
            </a:r>
            <a:r>
              <a:rPr lang="en-GB" sz="2400" smtClean="0">
                <a:solidFill>
                  <a:srgbClr val="FFFF00"/>
                </a:solidFill>
                <a:latin typeface="Cooper Black" pitchFamily="18" charset="0"/>
              </a:rPr>
              <a:t> who </a:t>
            </a:r>
          </a:p>
          <a:p>
            <a:r>
              <a:rPr lang="en-GB" sz="2400" smtClean="0">
                <a:solidFill>
                  <a:srgbClr val="FFFF00"/>
                </a:solidFill>
                <a:latin typeface="Cooper Black" pitchFamily="18" charset="0"/>
              </a:rPr>
              <a:t>probably don’t </a:t>
            </a:r>
            <a:r>
              <a:rPr lang="en-GB" sz="2400" smtClean="0">
                <a:solidFill>
                  <a:srgbClr val="FFFF00"/>
                </a:solidFill>
                <a:latin typeface="Cooper Black" pitchFamily="18" charset="0"/>
              </a:rPr>
              <a:t>care</a:t>
            </a:r>
            <a:endParaRPr lang="en-GB" sz="2400">
              <a:solidFill>
                <a:srgbClr val="00B050"/>
              </a:solidFill>
              <a:latin typeface="Cooper Black" pitchFamily="18" charset="0"/>
            </a:endParaRPr>
          </a:p>
        </p:txBody>
      </p:sp>
      <p:sp>
        <p:nvSpPr>
          <p:cNvPr id="6" name="TextBox 5"/>
          <p:cNvSpPr txBox="1"/>
          <p:nvPr/>
        </p:nvSpPr>
        <p:spPr>
          <a:xfrm>
            <a:off x="1475656" y="6194107"/>
            <a:ext cx="1820498" cy="369332"/>
          </a:xfrm>
          <a:prstGeom prst="rect">
            <a:avLst/>
          </a:prstGeom>
          <a:noFill/>
        </p:spPr>
        <p:txBody>
          <a:bodyPr wrap="none" rtlCol="0">
            <a:spAutoFit/>
          </a:bodyPr>
          <a:lstStyle/>
          <a:p>
            <a:r>
              <a:rPr lang="en-GB" smtClean="0">
                <a:solidFill>
                  <a:srgbClr val="FF0000"/>
                </a:solidFill>
              </a:rPr>
              <a:t>photo by Joel bez</a:t>
            </a:r>
            <a:endParaRPr lang="en-GB">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332657"/>
            <a:ext cx="7056784" cy="2836912"/>
          </a:xfrm>
        </p:spPr>
        <p:txBody>
          <a:bodyPr>
            <a:normAutofit fontScale="77500" lnSpcReduction="20000"/>
          </a:bodyPr>
          <a:lstStyle/>
          <a:p>
            <a:pPr lvl="2" algn="r">
              <a:buNone/>
            </a:pPr>
            <a:r>
              <a:rPr lang="en-GB" sz="6000" smtClean="0">
                <a:solidFill>
                  <a:schemeClr val="accent5">
                    <a:lumMod val="40000"/>
                    <a:lumOff val="60000"/>
                  </a:schemeClr>
                </a:solidFill>
                <a:latin typeface="Cooper Black" pitchFamily="18" charset="0"/>
              </a:rPr>
              <a:t>“</a:t>
            </a:r>
            <a:r>
              <a:rPr lang="en-GB" sz="6000" smtClean="0">
                <a:solidFill>
                  <a:srgbClr val="FFFF00"/>
                </a:solidFill>
                <a:latin typeface="Cooper Black" pitchFamily="18" charset="0"/>
              </a:rPr>
              <a:t>accessibility</a:t>
            </a:r>
            <a:r>
              <a:rPr lang="en-GB" sz="6000" smtClean="0">
                <a:solidFill>
                  <a:schemeClr val="accent5">
                    <a:lumMod val="40000"/>
                    <a:lumOff val="60000"/>
                  </a:schemeClr>
                </a:solidFill>
                <a:latin typeface="Cooper Black" pitchFamily="18" charset="0"/>
              </a:rPr>
              <a:t> </a:t>
            </a:r>
          </a:p>
          <a:p>
            <a:pPr lvl="2" algn="r">
              <a:buNone/>
            </a:pPr>
            <a:r>
              <a:rPr lang="en-GB" sz="6000" smtClean="0">
                <a:solidFill>
                  <a:schemeClr val="accent5">
                    <a:lumMod val="40000"/>
                    <a:lumOff val="60000"/>
                  </a:schemeClr>
                </a:solidFill>
                <a:latin typeface="Cooper Black" pitchFamily="18" charset="0"/>
              </a:rPr>
              <a:t>is about more than </a:t>
            </a:r>
          </a:p>
          <a:p>
            <a:pPr lvl="2" algn="r">
              <a:buNone/>
            </a:pPr>
            <a:r>
              <a:rPr lang="en-GB" sz="6000" smtClean="0">
                <a:solidFill>
                  <a:srgbClr val="FFC000"/>
                </a:solidFill>
                <a:latin typeface="Cooper Black" pitchFamily="18" charset="0"/>
              </a:rPr>
              <a:t>screen readers...</a:t>
            </a:r>
            <a:r>
              <a:rPr lang="en-GB" sz="6000" smtClean="0">
                <a:solidFill>
                  <a:schemeClr val="accent5">
                    <a:lumMod val="40000"/>
                    <a:lumOff val="60000"/>
                  </a:schemeClr>
                </a:solidFill>
                <a:latin typeface="Cooper Black" pitchFamily="18" charset="0"/>
              </a:rPr>
              <a:t>”</a:t>
            </a:r>
            <a:endParaRPr lang="en-GB" sz="6000">
              <a:solidFill>
                <a:schemeClr val="accent5">
                  <a:lumMod val="40000"/>
                  <a:lumOff val="60000"/>
                </a:schemeClr>
              </a:solidFill>
              <a:latin typeface="Cooper Black" pitchFamily="18" charset="0"/>
            </a:endParaRPr>
          </a:p>
        </p:txBody>
      </p:sp>
      <p:pic>
        <p:nvPicPr>
          <p:cNvPr id="2050" name="Picture 2" descr="http://www.flmnh.ufl.edu/fish/Gallery/Descript/Whiteshark/car.hanging.JPG"/>
          <p:cNvPicPr>
            <a:picLocks noChangeAspect="1" noChangeArrowheads="1"/>
          </p:cNvPicPr>
          <p:nvPr/>
        </p:nvPicPr>
        <p:blipFill>
          <a:blip r:embed="rId3" cstate="screen">
            <a:lum bright="-20000" contrast="40000"/>
          </a:blip>
          <a:srcRect/>
          <a:stretch>
            <a:fillRect/>
          </a:stretch>
        </p:blipFill>
        <p:spPr bwMode="auto">
          <a:xfrm>
            <a:off x="3" y="0"/>
            <a:ext cx="2371725"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7"/>
            <a:ext cx="5616624" cy="3168352"/>
          </a:xfrm>
        </p:spPr>
        <p:txBody>
          <a:bodyPr>
            <a:normAutofit fontScale="92500" lnSpcReduction="10000"/>
          </a:bodyPr>
          <a:lstStyle/>
          <a:p>
            <a:pPr indent="0">
              <a:buNone/>
            </a:pPr>
            <a:r>
              <a:rPr lang="en-GB" sz="4000" smtClean="0">
                <a:solidFill>
                  <a:schemeClr val="tx2">
                    <a:lumMod val="60000"/>
                    <a:lumOff val="40000"/>
                  </a:schemeClr>
                </a:solidFill>
                <a:latin typeface="Cooper Black" pitchFamily="18" charset="0"/>
              </a:rPr>
              <a:t>...but in </a:t>
            </a:r>
            <a:r>
              <a:rPr lang="en-GB" sz="4000" smtClean="0">
                <a:solidFill>
                  <a:srgbClr val="92D050"/>
                </a:solidFill>
                <a:latin typeface="Cooper Black" pitchFamily="18" charset="0"/>
              </a:rPr>
              <a:t>this session </a:t>
            </a:r>
            <a:r>
              <a:rPr lang="en-GB" sz="4000" smtClean="0">
                <a:solidFill>
                  <a:schemeClr val="tx2">
                    <a:lumMod val="60000"/>
                    <a:lumOff val="40000"/>
                  </a:schemeClr>
                </a:solidFill>
                <a:latin typeface="Cooper Black" pitchFamily="18" charset="0"/>
              </a:rPr>
              <a:t>we are talking about </a:t>
            </a:r>
            <a:r>
              <a:rPr lang="en-GB" sz="4000" smtClean="0">
                <a:solidFill>
                  <a:srgbClr val="FFC000"/>
                </a:solidFill>
                <a:latin typeface="Cooper Black" pitchFamily="18" charset="0"/>
              </a:rPr>
              <a:t>assistive technology </a:t>
            </a:r>
            <a:r>
              <a:rPr lang="en-GB" sz="4000" smtClean="0">
                <a:solidFill>
                  <a:schemeClr val="tx2">
                    <a:lumMod val="60000"/>
                    <a:lumOff val="40000"/>
                  </a:schemeClr>
                </a:solidFill>
                <a:latin typeface="Cooper Black" pitchFamily="18" charset="0"/>
              </a:rPr>
              <a:t>support, if you are </a:t>
            </a:r>
            <a:r>
              <a:rPr lang="en-GB" sz="4000" smtClean="0">
                <a:solidFill>
                  <a:srgbClr val="FFFF00"/>
                </a:solidFill>
                <a:latin typeface="Cooper Black" pitchFamily="18" charset="0"/>
              </a:rPr>
              <a:t>expecting more </a:t>
            </a:r>
            <a:r>
              <a:rPr lang="en-GB" sz="4000" smtClean="0">
                <a:solidFill>
                  <a:schemeClr val="tx2">
                    <a:lumMod val="60000"/>
                    <a:lumOff val="40000"/>
                  </a:schemeClr>
                </a:solidFill>
                <a:latin typeface="Cooper Black" pitchFamily="18" charset="0"/>
              </a:rPr>
              <a:t>you will be </a:t>
            </a:r>
            <a:r>
              <a:rPr lang="en-GB" sz="4000" smtClean="0">
                <a:solidFill>
                  <a:schemeClr val="accent2">
                    <a:lumMod val="75000"/>
                  </a:schemeClr>
                </a:solidFill>
                <a:latin typeface="Cooper Black" pitchFamily="18" charset="0"/>
              </a:rPr>
              <a:t>disappointed</a:t>
            </a:r>
            <a:endParaRPr lang="en-GB" sz="4000">
              <a:solidFill>
                <a:schemeClr val="accent2">
                  <a:lumMod val="75000"/>
                </a:schemeClr>
              </a:solidFill>
              <a:latin typeface="Cooper Black" pitchFamily="18" charset="0"/>
            </a:endParaRPr>
          </a:p>
        </p:txBody>
      </p:sp>
      <p:pic>
        <p:nvPicPr>
          <p:cNvPr id="1026" name="Picture 2" descr="man sitting,  with bandaged arm wearing a cowboay hat. His head is tilted down. A woman is sat beside him. Both look melancholy."/>
          <p:cNvPicPr>
            <a:picLocks noChangeAspect="1" noChangeArrowheads="1"/>
          </p:cNvPicPr>
          <p:nvPr/>
        </p:nvPicPr>
        <p:blipFill>
          <a:blip r:embed="rId3" cstate="screen"/>
          <a:srcRect/>
          <a:stretch>
            <a:fillRect/>
          </a:stretch>
        </p:blipFill>
        <p:spPr bwMode="auto">
          <a:xfrm>
            <a:off x="4355976" y="3645024"/>
            <a:ext cx="4536504" cy="29714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n standing in a doorway exposing himself. His gentials are covered by an opaque rectangle. "/>
          <p:cNvPicPr>
            <a:picLocks noChangeAspect="1"/>
          </p:cNvPicPr>
          <p:nvPr/>
        </p:nvPicPr>
        <p:blipFill>
          <a:blip r:embed="rId3" cstate="screen">
            <a:duotone>
              <a:schemeClr val="accent2">
                <a:shade val="45000"/>
                <a:satMod val="135000"/>
              </a:schemeClr>
              <a:prstClr val="white"/>
            </a:duotone>
            <a:lum bright="10000" contrast="40000"/>
          </a:blip>
          <a:stretch>
            <a:fillRect/>
          </a:stretch>
        </p:blipFill>
        <p:spPr>
          <a:xfrm>
            <a:off x="0" y="-1"/>
            <a:ext cx="3203848" cy="6865390"/>
          </a:xfrm>
          <a:prstGeom prst="rect">
            <a:avLst/>
          </a:prstGeom>
        </p:spPr>
      </p:pic>
      <p:sp>
        <p:nvSpPr>
          <p:cNvPr id="6" name="TextBox 5"/>
          <p:cNvSpPr txBox="1"/>
          <p:nvPr/>
        </p:nvSpPr>
        <p:spPr>
          <a:xfrm>
            <a:off x="899595" y="3212978"/>
            <a:ext cx="1359603" cy="1077218"/>
          </a:xfrm>
          <a:prstGeom prst="rect">
            <a:avLst/>
          </a:prstGeom>
          <a:noFill/>
        </p:spPr>
        <p:txBody>
          <a:bodyPr wrap="none" rtlCol="0">
            <a:spAutoFit/>
          </a:bodyPr>
          <a:lstStyle/>
          <a:p>
            <a:r>
              <a:rPr lang="en-GB" sz="1600" smtClean="0">
                <a:latin typeface="Cooper Black" pitchFamily="18" charset="0"/>
              </a:rPr>
              <a:t>roles</a:t>
            </a:r>
          </a:p>
          <a:p>
            <a:r>
              <a:rPr lang="en-GB" sz="1600" smtClean="0">
                <a:latin typeface="Cooper Black" pitchFamily="18" charset="0"/>
              </a:rPr>
              <a:t>states</a:t>
            </a:r>
          </a:p>
          <a:p>
            <a:r>
              <a:rPr lang="en-GB" sz="1600" smtClean="0">
                <a:latin typeface="Cooper Black" pitchFamily="18" charset="0"/>
              </a:rPr>
              <a:t>properties</a:t>
            </a:r>
          </a:p>
          <a:p>
            <a:r>
              <a:rPr lang="en-GB" sz="1600" smtClean="0">
                <a:latin typeface="Cooper Black" pitchFamily="18" charset="0"/>
              </a:rPr>
              <a:t>interaction</a:t>
            </a:r>
            <a:endParaRPr lang="en-GB" sz="1600">
              <a:latin typeface="Cooper Black" pitchFamily="18" charset="0"/>
            </a:endParaRPr>
          </a:p>
        </p:txBody>
      </p:sp>
      <p:sp>
        <p:nvSpPr>
          <p:cNvPr id="8" name="TextBox 7"/>
          <p:cNvSpPr txBox="1"/>
          <p:nvPr/>
        </p:nvSpPr>
        <p:spPr>
          <a:xfrm>
            <a:off x="4067947" y="476674"/>
            <a:ext cx="4408451" cy="646331"/>
          </a:xfrm>
          <a:prstGeom prst="rect">
            <a:avLst/>
          </a:prstGeom>
          <a:noFill/>
        </p:spPr>
        <p:txBody>
          <a:bodyPr wrap="none" rtlCol="0">
            <a:spAutoFit/>
          </a:bodyPr>
          <a:lstStyle/>
          <a:p>
            <a:r>
              <a:rPr lang="en-GB" sz="3600" smtClean="0">
                <a:solidFill>
                  <a:srgbClr val="FFFF00"/>
                </a:solidFill>
                <a:latin typeface="Cooper Black" pitchFamily="18" charset="0"/>
              </a:rPr>
              <a:t>Accessibility APIs</a:t>
            </a:r>
            <a:endParaRPr lang="en-GB" sz="3600">
              <a:solidFill>
                <a:srgbClr val="FFFF00"/>
              </a:solidFill>
              <a:latin typeface="Cooper Black" pitchFamily="18" charset="0"/>
            </a:endParaRPr>
          </a:p>
        </p:txBody>
      </p:sp>
      <p:sp>
        <p:nvSpPr>
          <p:cNvPr id="9" name="TextBox 8"/>
          <p:cNvSpPr txBox="1"/>
          <p:nvPr/>
        </p:nvSpPr>
        <p:spPr>
          <a:xfrm>
            <a:off x="4139955" y="1196753"/>
            <a:ext cx="3496919" cy="3477875"/>
          </a:xfrm>
          <a:prstGeom prst="rect">
            <a:avLst/>
          </a:prstGeom>
          <a:noFill/>
        </p:spPr>
        <p:txBody>
          <a:bodyPr wrap="none" rtlCol="0">
            <a:spAutoFit/>
          </a:bodyPr>
          <a:lstStyle/>
          <a:p>
            <a:r>
              <a:rPr lang="en-GB" sz="4400" smtClean="0">
                <a:solidFill>
                  <a:srgbClr val="FFC000"/>
                </a:solidFill>
              </a:rPr>
              <a:t>MSAA</a:t>
            </a:r>
          </a:p>
          <a:p>
            <a:r>
              <a:rPr lang="en-GB" sz="4400" smtClean="0">
                <a:solidFill>
                  <a:srgbClr val="FFC000"/>
                </a:solidFill>
              </a:rPr>
              <a:t>Iaccessible2</a:t>
            </a:r>
          </a:p>
          <a:p>
            <a:r>
              <a:rPr lang="en-GB" sz="4400" smtClean="0">
                <a:solidFill>
                  <a:srgbClr val="FFC000"/>
                </a:solidFill>
              </a:rPr>
              <a:t>UI automation</a:t>
            </a:r>
          </a:p>
          <a:p>
            <a:r>
              <a:rPr lang="en-GB" sz="4400" smtClean="0">
                <a:solidFill>
                  <a:srgbClr val="FFC000"/>
                </a:solidFill>
              </a:rPr>
              <a:t>AX</a:t>
            </a:r>
          </a:p>
          <a:p>
            <a:r>
              <a:rPr lang="en-GB" sz="4400" smtClean="0">
                <a:solidFill>
                  <a:srgbClr val="FFC000"/>
                </a:solidFill>
              </a:rPr>
              <a:t>STK</a:t>
            </a:r>
            <a:endParaRPr lang="en-GB" sz="4400">
              <a:solidFill>
                <a:srgbClr val="FFC000"/>
              </a:solidFill>
            </a:endParaRPr>
          </a:p>
        </p:txBody>
      </p:sp>
      <p:sp>
        <p:nvSpPr>
          <p:cNvPr id="10" name="Rectangle 9"/>
          <p:cNvSpPr/>
          <p:nvPr/>
        </p:nvSpPr>
        <p:spPr>
          <a:xfrm>
            <a:off x="899592" y="3212976"/>
            <a:ext cx="1584176" cy="1296144"/>
          </a:xfrm>
          <a:prstGeom prst="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995939" y="5301208"/>
            <a:ext cx="4225709" cy="1200329"/>
          </a:xfrm>
          <a:prstGeom prst="rect">
            <a:avLst/>
          </a:prstGeom>
          <a:noFill/>
        </p:spPr>
        <p:txBody>
          <a:bodyPr wrap="none" rtlCol="0">
            <a:spAutoFit/>
          </a:bodyPr>
          <a:lstStyle/>
          <a:p>
            <a:r>
              <a:rPr lang="en-GB" sz="3600" smtClean="0">
                <a:solidFill>
                  <a:schemeClr val="accent5">
                    <a:lumMod val="60000"/>
                    <a:lumOff val="40000"/>
                  </a:schemeClr>
                </a:solidFill>
              </a:rPr>
              <a:t>+ device independent</a:t>
            </a:r>
          </a:p>
          <a:p>
            <a:r>
              <a:rPr lang="en-GB" sz="3600" smtClean="0">
                <a:solidFill>
                  <a:schemeClr val="accent5">
                    <a:lumMod val="60000"/>
                    <a:lumOff val="40000"/>
                  </a:schemeClr>
                </a:solidFill>
              </a:rPr>
              <a:t>interaction</a:t>
            </a:r>
            <a:endParaRPr lang="en-GB" sz="360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tandard HTML input type=&quot;submit&quot;."/>
          <p:cNvPicPr>
            <a:picLocks noChangeAspect="1" noChangeArrowheads="1"/>
          </p:cNvPicPr>
          <p:nvPr/>
        </p:nvPicPr>
        <p:blipFill>
          <a:blip r:embed="rId3" cstate="print"/>
          <a:srcRect b="1393"/>
          <a:stretch>
            <a:fillRect/>
          </a:stretch>
        </p:blipFill>
        <p:spPr bwMode="auto">
          <a:xfrm>
            <a:off x="323529" y="3083361"/>
            <a:ext cx="2238375" cy="518458"/>
          </a:xfrm>
          <a:prstGeom prst="rect">
            <a:avLst/>
          </a:prstGeom>
          <a:noFill/>
          <a:ln w="9525">
            <a:noFill/>
            <a:miter lim="800000"/>
            <a:headEnd/>
            <a:tailEnd/>
          </a:ln>
        </p:spPr>
      </p:pic>
      <p:sp>
        <p:nvSpPr>
          <p:cNvPr id="8" name="TextBox 7"/>
          <p:cNvSpPr txBox="1"/>
          <p:nvPr/>
        </p:nvSpPr>
        <p:spPr>
          <a:xfrm>
            <a:off x="5652121" y="145435"/>
            <a:ext cx="1685077" cy="369332"/>
          </a:xfrm>
          <a:prstGeom prst="rect">
            <a:avLst/>
          </a:prstGeom>
          <a:noFill/>
        </p:spPr>
        <p:txBody>
          <a:bodyPr wrap="none" rtlCol="0">
            <a:spAutoFit/>
          </a:bodyPr>
          <a:lstStyle/>
          <a:p>
            <a:r>
              <a:rPr lang="en-GB" smtClean="0">
                <a:solidFill>
                  <a:srgbClr val="FFC000"/>
                </a:solidFill>
              </a:rPr>
              <a:t>Accessibility API</a:t>
            </a:r>
            <a:endParaRPr lang="en-GB">
              <a:solidFill>
                <a:srgbClr val="FFC000"/>
              </a:solidFill>
            </a:endParaRPr>
          </a:p>
        </p:txBody>
      </p:sp>
      <p:cxnSp>
        <p:nvCxnSpPr>
          <p:cNvPr id="13" name="Curved Connector 12"/>
          <p:cNvCxnSpPr/>
          <p:nvPr/>
        </p:nvCxnSpPr>
        <p:spPr>
          <a:xfrm>
            <a:off x="2555776" y="3083362"/>
            <a:ext cx="2880320" cy="172819"/>
          </a:xfrm>
          <a:prstGeom prst="curvedConnector3">
            <a:avLst>
              <a:gd name="adj1" fmla="val 50000"/>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2579298" y="3623094"/>
            <a:ext cx="3243532" cy="2230840"/>
          </a:xfrm>
          <a:custGeom>
            <a:avLst/>
            <a:gdLst>
              <a:gd name="connsiteX0" fmla="*/ 0 w 3243532"/>
              <a:gd name="connsiteY0" fmla="*/ 0 h 1859033"/>
              <a:gd name="connsiteX1" fmla="*/ 17253 w 3243532"/>
              <a:gd name="connsiteY1" fmla="*/ 474453 h 1859033"/>
              <a:gd name="connsiteX2" fmla="*/ 43132 w 3243532"/>
              <a:gd name="connsiteY2" fmla="*/ 577970 h 1859033"/>
              <a:gd name="connsiteX3" fmla="*/ 77638 w 3243532"/>
              <a:gd name="connsiteY3" fmla="*/ 733246 h 1859033"/>
              <a:gd name="connsiteX4" fmla="*/ 94891 w 3243532"/>
              <a:gd name="connsiteY4" fmla="*/ 888521 h 1859033"/>
              <a:gd name="connsiteX5" fmla="*/ 103517 w 3243532"/>
              <a:gd name="connsiteY5" fmla="*/ 914400 h 1859033"/>
              <a:gd name="connsiteX6" fmla="*/ 112144 w 3243532"/>
              <a:gd name="connsiteY6" fmla="*/ 974785 h 1859033"/>
              <a:gd name="connsiteX7" fmla="*/ 129396 w 3243532"/>
              <a:gd name="connsiteY7" fmla="*/ 1026544 h 1859033"/>
              <a:gd name="connsiteX8" fmla="*/ 181155 w 3243532"/>
              <a:gd name="connsiteY8" fmla="*/ 1138687 h 1859033"/>
              <a:gd name="connsiteX9" fmla="*/ 189781 w 3243532"/>
              <a:gd name="connsiteY9" fmla="*/ 1190446 h 1859033"/>
              <a:gd name="connsiteX10" fmla="*/ 224287 w 3243532"/>
              <a:gd name="connsiteY10" fmla="*/ 1250830 h 1859033"/>
              <a:gd name="connsiteX11" fmla="*/ 284672 w 3243532"/>
              <a:gd name="connsiteY11" fmla="*/ 1337095 h 1859033"/>
              <a:gd name="connsiteX12" fmla="*/ 345057 w 3243532"/>
              <a:gd name="connsiteY12" fmla="*/ 1406106 h 1859033"/>
              <a:gd name="connsiteX13" fmla="*/ 388189 w 3243532"/>
              <a:gd name="connsiteY13" fmla="*/ 1466491 h 1859033"/>
              <a:gd name="connsiteX14" fmla="*/ 405442 w 3243532"/>
              <a:gd name="connsiteY14" fmla="*/ 1492370 h 1859033"/>
              <a:gd name="connsiteX15" fmla="*/ 508959 w 3243532"/>
              <a:gd name="connsiteY15" fmla="*/ 1578634 h 1859033"/>
              <a:gd name="connsiteX16" fmla="*/ 543464 w 3243532"/>
              <a:gd name="connsiteY16" fmla="*/ 1595887 h 1859033"/>
              <a:gd name="connsiteX17" fmla="*/ 612476 w 3243532"/>
              <a:gd name="connsiteY17" fmla="*/ 1639019 h 1859033"/>
              <a:gd name="connsiteX18" fmla="*/ 646981 w 3243532"/>
              <a:gd name="connsiteY18" fmla="*/ 1647646 h 1859033"/>
              <a:gd name="connsiteX19" fmla="*/ 750498 w 3243532"/>
              <a:gd name="connsiteY19" fmla="*/ 1708030 h 1859033"/>
              <a:gd name="connsiteX20" fmla="*/ 793630 w 3243532"/>
              <a:gd name="connsiteY20" fmla="*/ 1725283 h 1859033"/>
              <a:gd name="connsiteX21" fmla="*/ 836762 w 3243532"/>
              <a:gd name="connsiteY21" fmla="*/ 1751163 h 1859033"/>
              <a:gd name="connsiteX22" fmla="*/ 862642 w 3243532"/>
              <a:gd name="connsiteY22" fmla="*/ 1759789 h 1859033"/>
              <a:gd name="connsiteX23" fmla="*/ 897147 w 3243532"/>
              <a:gd name="connsiteY23" fmla="*/ 1777042 h 1859033"/>
              <a:gd name="connsiteX24" fmla="*/ 923027 w 3243532"/>
              <a:gd name="connsiteY24" fmla="*/ 1785668 h 1859033"/>
              <a:gd name="connsiteX25" fmla="*/ 1207698 w 3243532"/>
              <a:gd name="connsiteY25" fmla="*/ 1828800 h 1859033"/>
              <a:gd name="connsiteX26" fmla="*/ 1526876 w 3243532"/>
              <a:gd name="connsiteY26" fmla="*/ 1828800 h 1859033"/>
              <a:gd name="connsiteX27" fmla="*/ 1587260 w 3243532"/>
              <a:gd name="connsiteY27" fmla="*/ 1794295 h 1859033"/>
              <a:gd name="connsiteX28" fmla="*/ 1673525 w 3243532"/>
              <a:gd name="connsiteY28" fmla="*/ 1725283 h 1859033"/>
              <a:gd name="connsiteX29" fmla="*/ 1682151 w 3243532"/>
              <a:gd name="connsiteY29" fmla="*/ 1699404 h 1859033"/>
              <a:gd name="connsiteX30" fmla="*/ 1664898 w 3243532"/>
              <a:gd name="connsiteY30" fmla="*/ 1621766 h 1859033"/>
              <a:gd name="connsiteX31" fmla="*/ 1647645 w 3243532"/>
              <a:gd name="connsiteY31" fmla="*/ 1561381 h 1859033"/>
              <a:gd name="connsiteX32" fmla="*/ 1716657 w 3243532"/>
              <a:gd name="connsiteY32" fmla="*/ 1500997 h 1859033"/>
              <a:gd name="connsiteX33" fmla="*/ 1742536 w 3243532"/>
              <a:gd name="connsiteY33" fmla="*/ 1483744 h 1859033"/>
              <a:gd name="connsiteX34" fmla="*/ 1768415 w 3243532"/>
              <a:gd name="connsiteY34" fmla="*/ 1475117 h 1859033"/>
              <a:gd name="connsiteX35" fmla="*/ 1863306 w 3243532"/>
              <a:gd name="connsiteY35" fmla="*/ 1457864 h 1859033"/>
              <a:gd name="connsiteX36" fmla="*/ 1906438 w 3243532"/>
              <a:gd name="connsiteY36" fmla="*/ 1440612 h 1859033"/>
              <a:gd name="connsiteX37" fmla="*/ 2139351 w 3243532"/>
              <a:gd name="connsiteY37" fmla="*/ 1457864 h 1859033"/>
              <a:gd name="connsiteX38" fmla="*/ 2216989 w 3243532"/>
              <a:gd name="connsiteY38" fmla="*/ 1544129 h 1859033"/>
              <a:gd name="connsiteX39" fmla="*/ 2303253 w 3243532"/>
              <a:gd name="connsiteY39" fmla="*/ 1613140 h 1859033"/>
              <a:gd name="connsiteX40" fmla="*/ 2346385 w 3243532"/>
              <a:gd name="connsiteY40" fmla="*/ 1621766 h 1859033"/>
              <a:gd name="connsiteX41" fmla="*/ 2380891 w 3243532"/>
              <a:gd name="connsiteY41" fmla="*/ 1639019 h 1859033"/>
              <a:gd name="connsiteX42" fmla="*/ 2458528 w 3243532"/>
              <a:gd name="connsiteY42" fmla="*/ 1656272 h 1859033"/>
              <a:gd name="connsiteX43" fmla="*/ 2613804 w 3243532"/>
              <a:gd name="connsiteY43" fmla="*/ 1682151 h 1859033"/>
              <a:gd name="connsiteX44" fmla="*/ 2656936 w 3243532"/>
              <a:gd name="connsiteY44" fmla="*/ 1690778 h 1859033"/>
              <a:gd name="connsiteX45" fmla="*/ 2717321 w 3243532"/>
              <a:gd name="connsiteY45" fmla="*/ 1699404 h 1859033"/>
              <a:gd name="connsiteX46" fmla="*/ 2863970 w 3243532"/>
              <a:gd name="connsiteY46" fmla="*/ 1716657 h 1859033"/>
              <a:gd name="connsiteX47" fmla="*/ 3045125 w 3243532"/>
              <a:gd name="connsiteY47" fmla="*/ 1708030 h 1859033"/>
              <a:gd name="connsiteX48" fmla="*/ 3105510 w 3243532"/>
              <a:gd name="connsiteY48" fmla="*/ 1690778 h 1859033"/>
              <a:gd name="connsiteX49" fmla="*/ 3140015 w 3243532"/>
              <a:gd name="connsiteY49" fmla="*/ 1682151 h 1859033"/>
              <a:gd name="connsiteX50" fmla="*/ 3174521 w 3243532"/>
              <a:gd name="connsiteY50" fmla="*/ 1647646 h 1859033"/>
              <a:gd name="connsiteX51" fmla="*/ 3200400 w 3243532"/>
              <a:gd name="connsiteY51" fmla="*/ 1639019 h 1859033"/>
              <a:gd name="connsiteX52" fmla="*/ 3226279 w 3243532"/>
              <a:gd name="connsiteY52" fmla="*/ 1595887 h 1859033"/>
              <a:gd name="connsiteX53" fmla="*/ 3243532 w 3243532"/>
              <a:gd name="connsiteY53" fmla="*/ 1570008 h 1859033"/>
              <a:gd name="connsiteX54" fmla="*/ 3234906 w 3243532"/>
              <a:gd name="connsiteY54" fmla="*/ 1414732 h 1859033"/>
              <a:gd name="connsiteX55" fmla="*/ 3226279 w 3243532"/>
              <a:gd name="connsiteY55" fmla="*/ 1380227 h 1859033"/>
              <a:gd name="connsiteX56" fmla="*/ 3217653 w 3243532"/>
              <a:gd name="connsiteY56" fmla="*/ 1293963 h 1859033"/>
              <a:gd name="connsiteX57" fmla="*/ 3226279 w 3243532"/>
              <a:gd name="connsiteY57" fmla="*/ 1164566 h 185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243532" h="1859033">
                <a:moveTo>
                  <a:pt x="0" y="0"/>
                </a:moveTo>
                <a:cubicBezTo>
                  <a:pt x="3310" y="139029"/>
                  <a:pt x="1289" y="322789"/>
                  <a:pt x="17253" y="474453"/>
                </a:cubicBezTo>
                <a:cubicBezTo>
                  <a:pt x="24207" y="540517"/>
                  <a:pt x="25195" y="513396"/>
                  <a:pt x="43132" y="577970"/>
                </a:cubicBezTo>
                <a:cubicBezTo>
                  <a:pt x="68232" y="668329"/>
                  <a:pt x="65633" y="661219"/>
                  <a:pt x="77638" y="733246"/>
                </a:cubicBezTo>
                <a:cubicBezTo>
                  <a:pt x="82049" y="786178"/>
                  <a:pt x="83434" y="836966"/>
                  <a:pt x="94891" y="888521"/>
                </a:cubicBezTo>
                <a:cubicBezTo>
                  <a:pt x="96864" y="897397"/>
                  <a:pt x="100642" y="905774"/>
                  <a:pt x="103517" y="914400"/>
                </a:cubicBezTo>
                <a:cubicBezTo>
                  <a:pt x="106393" y="934528"/>
                  <a:pt x="107572" y="954973"/>
                  <a:pt x="112144" y="974785"/>
                </a:cubicBezTo>
                <a:cubicBezTo>
                  <a:pt x="116233" y="992505"/>
                  <a:pt x="122642" y="1009659"/>
                  <a:pt x="129396" y="1026544"/>
                </a:cubicBezTo>
                <a:cubicBezTo>
                  <a:pt x="149256" y="1076195"/>
                  <a:pt x="160259" y="1096895"/>
                  <a:pt x="181155" y="1138687"/>
                </a:cubicBezTo>
                <a:cubicBezTo>
                  <a:pt x="184030" y="1155940"/>
                  <a:pt x="183502" y="1174121"/>
                  <a:pt x="189781" y="1190446"/>
                </a:cubicBezTo>
                <a:cubicBezTo>
                  <a:pt x="198103" y="1212083"/>
                  <a:pt x="212137" y="1231086"/>
                  <a:pt x="224287" y="1250830"/>
                </a:cubicBezTo>
                <a:cubicBezTo>
                  <a:pt x="297990" y="1370597"/>
                  <a:pt x="224703" y="1247141"/>
                  <a:pt x="284672" y="1337095"/>
                </a:cubicBezTo>
                <a:cubicBezTo>
                  <a:pt x="325342" y="1398101"/>
                  <a:pt x="290797" y="1365412"/>
                  <a:pt x="345057" y="1406106"/>
                </a:cubicBezTo>
                <a:cubicBezTo>
                  <a:pt x="376981" y="1469955"/>
                  <a:pt x="344474" y="1414034"/>
                  <a:pt x="388189" y="1466491"/>
                </a:cubicBezTo>
                <a:cubicBezTo>
                  <a:pt x="394826" y="1474456"/>
                  <a:pt x="398805" y="1484405"/>
                  <a:pt x="405442" y="1492370"/>
                </a:cubicBezTo>
                <a:cubicBezTo>
                  <a:pt x="427601" y="1518960"/>
                  <a:pt x="493992" y="1571150"/>
                  <a:pt x="508959" y="1578634"/>
                </a:cubicBezTo>
                <a:cubicBezTo>
                  <a:pt x="520461" y="1584385"/>
                  <a:pt x="532356" y="1589408"/>
                  <a:pt x="543464" y="1595887"/>
                </a:cubicBezTo>
                <a:cubicBezTo>
                  <a:pt x="566896" y="1609556"/>
                  <a:pt x="588213" y="1626887"/>
                  <a:pt x="612476" y="1639019"/>
                </a:cubicBezTo>
                <a:cubicBezTo>
                  <a:pt x="623080" y="1644321"/>
                  <a:pt x="636037" y="1643086"/>
                  <a:pt x="646981" y="1647646"/>
                </a:cubicBezTo>
                <a:cubicBezTo>
                  <a:pt x="817682" y="1718771"/>
                  <a:pt x="645762" y="1649843"/>
                  <a:pt x="750498" y="1708030"/>
                </a:cubicBezTo>
                <a:cubicBezTo>
                  <a:pt x="764034" y="1715550"/>
                  <a:pt x="779780" y="1718358"/>
                  <a:pt x="793630" y="1725283"/>
                </a:cubicBezTo>
                <a:cubicBezTo>
                  <a:pt x="808627" y="1732782"/>
                  <a:pt x="821765" y="1743665"/>
                  <a:pt x="836762" y="1751163"/>
                </a:cubicBezTo>
                <a:cubicBezTo>
                  <a:pt x="844895" y="1755230"/>
                  <a:pt x="854284" y="1756207"/>
                  <a:pt x="862642" y="1759789"/>
                </a:cubicBezTo>
                <a:cubicBezTo>
                  <a:pt x="874462" y="1764854"/>
                  <a:pt x="885327" y="1771977"/>
                  <a:pt x="897147" y="1777042"/>
                </a:cubicBezTo>
                <a:cubicBezTo>
                  <a:pt x="905505" y="1780624"/>
                  <a:pt x="914141" y="1783736"/>
                  <a:pt x="923027" y="1785668"/>
                </a:cubicBezTo>
                <a:cubicBezTo>
                  <a:pt x="1106411" y="1825534"/>
                  <a:pt x="1053641" y="1816950"/>
                  <a:pt x="1207698" y="1828800"/>
                </a:cubicBezTo>
                <a:cubicBezTo>
                  <a:pt x="1328624" y="1859033"/>
                  <a:pt x="1275829" y="1849156"/>
                  <a:pt x="1526876" y="1828800"/>
                </a:cubicBezTo>
                <a:cubicBezTo>
                  <a:pt x="1537239" y="1827960"/>
                  <a:pt x="1577621" y="1801710"/>
                  <a:pt x="1587260" y="1794295"/>
                </a:cubicBezTo>
                <a:cubicBezTo>
                  <a:pt x="1616448" y="1771843"/>
                  <a:pt x="1673525" y="1725283"/>
                  <a:pt x="1673525" y="1725283"/>
                </a:cubicBezTo>
                <a:cubicBezTo>
                  <a:pt x="1676400" y="1716657"/>
                  <a:pt x="1682906" y="1708466"/>
                  <a:pt x="1682151" y="1699404"/>
                </a:cubicBezTo>
                <a:cubicBezTo>
                  <a:pt x="1679949" y="1672985"/>
                  <a:pt x="1670859" y="1647598"/>
                  <a:pt x="1664898" y="1621766"/>
                </a:cubicBezTo>
                <a:cubicBezTo>
                  <a:pt x="1656773" y="1586559"/>
                  <a:pt x="1657945" y="1592280"/>
                  <a:pt x="1647645" y="1561381"/>
                </a:cubicBezTo>
                <a:cubicBezTo>
                  <a:pt x="1670649" y="1541253"/>
                  <a:pt x="1693000" y="1520353"/>
                  <a:pt x="1716657" y="1500997"/>
                </a:cubicBezTo>
                <a:cubicBezTo>
                  <a:pt x="1724681" y="1494432"/>
                  <a:pt x="1733263" y="1488381"/>
                  <a:pt x="1742536" y="1483744"/>
                </a:cubicBezTo>
                <a:cubicBezTo>
                  <a:pt x="1750669" y="1479677"/>
                  <a:pt x="1759524" y="1477022"/>
                  <a:pt x="1768415" y="1475117"/>
                </a:cubicBezTo>
                <a:cubicBezTo>
                  <a:pt x="1799850" y="1468381"/>
                  <a:pt x="1831676" y="1463615"/>
                  <a:pt x="1863306" y="1457864"/>
                </a:cubicBezTo>
                <a:cubicBezTo>
                  <a:pt x="1877683" y="1452113"/>
                  <a:pt x="1890962" y="1441146"/>
                  <a:pt x="1906438" y="1440612"/>
                </a:cubicBezTo>
                <a:cubicBezTo>
                  <a:pt x="2077814" y="1434703"/>
                  <a:pt x="2053835" y="1429360"/>
                  <a:pt x="2139351" y="1457864"/>
                </a:cubicBezTo>
                <a:cubicBezTo>
                  <a:pt x="2260118" y="1618886"/>
                  <a:pt x="2144547" y="1480742"/>
                  <a:pt x="2216989" y="1544129"/>
                </a:cubicBezTo>
                <a:cubicBezTo>
                  <a:pt x="2255521" y="1577845"/>
                  <a:pt x="2256256" y="1594341"/>
                  <a:pt x="2303253" y="1613140"/>
                </a:cubicBezTo>
                <a:cubicBezTo>
                  <a:pt x="2316866" y="1618585"/>
                  <a:pt x="2332008" y="1618891"/>
                  <a:pt x="2346385" y="1621766"/>
                </a:cubicBezTo>
                <a:cubicBezTo>
                  <a:pt x="2357887" y="1627517"/>
                  <a:pt x="2368600" y="1635237"/>
                  <a:pt x="2380891" y="1639019"/>
                </a:cubicBezTo>
                <a:cubicBezTo>
                  <a:pt x="2406229" y="1646815"/>
                  <a:pt x="2432606" y="1650717"/>
                  <a:pt x="2458528" y="1656272"/>
                </a:cubicBezTo>
                <a:cubicBezTo>
                  <a:pt x="2527886" y="1671134"/>
                  <a:pt x="2515183" y="1665714"/>
                  <a:pt x="2613804" y="1682151"/>
                </a:cubicBezTo>
                <a:cubicBezTo>
                  <a:pt x="2628267" y="1684561"/>
                  <a:pt x="2642473" y="1688368"/>
                  <a:pt x="2656936" y="1690778"/>
                </a:cubicBezTo>
                <a:cubicBezTo>
                  <a:pt x="2676992" y="1694121"/>
                  <a:pt x="2697167" y="1696717"/>
                  <a:pt x="2717321" y="1699404"/>
                </a:cubicBezTo>
                <a:cubicBezTo>
                  <a:pt x="2776583" y="1707305"/>
                  <a:pt x="2803262" y="1709911"/>
                  <a:pt x="2863970" y="1716657"/>
                </a:cubicBezTo>
                <a:cubicBezTo>
                  <a:pt x="2924355" y="1713781"/>
                  <a:pt x="2985016" y="1714470"/>
                  <a:pt x="3045125" y="1708030"/>
                </a:cubicBezTo>
                <a:cubicBezTo>
                  <a:pt x="3065940" y="1705800"/>
                  <a:pt x="3085314" y="1696286"/>
                  <a:pt x="3105510" y="1690778"/>
                </a:cubicBezTo>
                <a:cubicBezTo>
                  <a:pt x="3116948" y="1687659"/>
                  <a:pt x="3128513" y="1685027"/>
                  <a:pt x="3140015" y="1682151"/>
                </a:cubicBezTo>
                <a:cubicBezTo>
                  <a:pt x="3151517" y="1670649"/>
                  <a:pt x="3161285" y="1657100"/>
                  <a:pt x="3174521" y="1647646"/>
                </a:cubicBezTo>
                <a:cubicBezTo>
                  <a:pt x="3181920" y="1642361"/>
                  <a:pt x="3193970" y="1645449"/>
                  <a:pt x="3200400" y="1639019"/>
                </a:cubicBezTo>
                <a:cubicBezTo>
                  <a:pt x="3212256" y="1627163"/>
                  <a:pt x="3217393" y="1610105"/>
                  <a:pt x="3226279" y="1595887"/>
                </a:cubicBezTo>
                <a:cubicBezTo>
                  <a:pt x="3231774" y="1587095"/>
                  <a:pt x="3237781" y="1578634"/>
                  <a:pt x="3243532" y="1570008"/>
                </a:cubicBezTo>
                <a:cubicBezTo>
                  <a:pt x="3240657" y="1518249"/>
                  <a:pt x="3239599" y="1466358"/>
                  <a:pt x="3234906" y="1414732"/>
                </a:cubicBezTo>
                <a:cubicBezTo>
                  <a:pt x="3233833" y="1402925"/>
                  <a:pt x="3227956" y="1391964"/>
                  <a:pt x="3226279" y="1380227"/>
                </a:cubicBezTo>
                <a:cubicBezTo>
                  <a:pt x="3222192" y="1351619"/>
                  <a:pt x="3220528" y="1322718"/>
                  <a:pt x="3217653" y="1293963"/>
                </a:cubicBezTo>
                <a:cubicBezTo>
                  <a:pt x="3229532" y="1210805"/>
                  <a:pt x="3226279" y="1253911"/>
                  <a:pt x="3226279" y="1164566"/>
                </a:cubicBezTo>
              </a:path>
            </a:pathLst>
          </a:cu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2483769" y="3342591"/>
            <a:ext cx="2951571" cy="980824"/>
          </a:xfrm>
          <a:custGeom>
            <a:avLst/>
            <a:gdLst>
              <a:gd name="connsiteX0" fmla="*/ 0 w 2899173"/>
              <a:gd name="connsiteY0" fmla="*/ 0 h 862642"/>
              <a:gd name="connsiteX1" fmla="*/ 698740 w 2899173"/>
              <a:gd name="connsiteY1" fmla="*/ 112144 h 862642"/>
              <a:gd name="connsiteX2" fmla="*/ 871268 w 2899173"/>
              <a:gd name="connsiteY2" fmla="*/ 138023 h 862642"/>
              <a:gd name="connsiteX3" fmla="*/ 931653 w 2899173"/>
              <a:gd name="connsiteY3" fmla="*/ 155276 h 862642"/>
              <a:gd name="connsiteX4" fmla="*/ 1009291 w 2899173"/>
              <a:gd name="connsiteY4" fmla="*/ 172529 h 862642"/>
              <a:gd name="connsiteX5" fmla="*/ 1147313 w 2899173"/>
              <a:gd name="connsiteY5" fmla="*/ 224287 h 862642"/>
              <a:gd name="connsiteX6" fmla="*/ 1181819 w 2899173"/>
              <a:gd name="connsiteY6" fmla="*/ 258793 h 862642"/>
              <a:gd name="connsiteX7" fmla="*/ 1199072 w 2899173"/>
              <a:gd name="connsiteY7" fmla="*/ 293298 h 862642"/>
              <a:gd name="connsiteX8" fmla="*/ 1250830 w 2899173"/>
              <a:gd name="connsiteY8" fmla="*/ 388189 h 862642"/>
              <a:gd name="connsiteX9" fmla="*/ 1259457 w 2899173"/>
              <a:gd name="connsiteY9" fmla="*/ 414068 h 862642"/>
              <a:gd name="connsiteX10" fmla="*/ 1302589 w 2899173"/>
              <a:gd name="connsiteY10" fmla="*/ 483080 h 862642"/>
              <a:gd name="connsiteX11" fmla="*/ 1319842 w 2899173"/>
              <a:gd name="connsiteY11" fmla="*/ 517585 h 862642"/>
              <a:gd name="connsiteX12" fmla="*/ 1345721 w 2899173"/>
              <a:gd name="connsiteY12" fmla="*/ 552091 h 862642"/>
              <a:gd name="connsiteX13" fmla="*/ 1388853 w 2899173"/>
              <a:gd name="connsiteY13" fmla="*/ 621102 h 862642"/>
              <a:gd name="connsiteX14" fmla="*/ 1466491 w 2899173"/>
              <a:gd name="connsiteY14" fmla="*/ 681487 h 862642"/>
              <a:gd name="connsiteX15" fmla="*/ 1544128 w 2899173"/>
              <a:gd name="connsiteY15" fmla="*/ 750498 h 862642"/>
              <a:gd name="connsiteX16" fmla="*/ 1613140 w 2899173"/>
              <a:gd name="connsiteY16" fmla="*/ 776378 h 862642"/>
              <a:gd name="connsiteX17" fmla="*/ 1751162 w 2899173"/>
              <a:gd name="connsiteY17" fmla="*/ 819510 h 862642"/>
              <a:gd name="connsiteX18" fmla="*/ 1854679 w 2899173"/>
              <a:gd name="connsiteY18" fmla="*/ 836763 h 862642"/>
              <a:gd name="connsiteX19" fmla="*/ 1984076 w 2899173"/>
              <a:gd name="connsiteY19" fmla="*/ 862642 h 862642"/>
              <a:gd name="connsiteX20" fmla="*/ 2139351 w 2899173"/>
              <a:gd name="connsiteY20" fmla="*/ 845389 h 862642"/>
              <a:gd name="connsiteX21" fmla="*/ 2165230 w 2899173"/>
              <a:gd name="connsiteY21" fmla="*/ 836763 h 862642"/>
              <a:gd name="connsiteX22" fmla="*/ 2225615 w 2899173"/>
              <a:gd name="connsiteY22" fmla="*/ 810883 h 862642"/>
              <a:gd name="connsiteX23" fmla="*/ 2294626 w 2899173"/>
              <a:gd name="connsiteY23" fmla="*/ 785004 h 862642"/>
              <a:gd name="connsiteX24" fmla="*/ 2398143 w 2899173"/>
              <a:gd name="connsiteY24" fmla="*/ 759125 h 862642"/>
              <a:gd name="connsiteX25" fmla="*/ 2501660 w 2899173"/>
              <a:gd name="connsiteY25" fmla="*/ 733246 h 862642"/>
              <a:gd name="connsiteX26" fmla="*/ 2527540 w 2899173"/>
              <a:gd name="connsiteY26" fmla="*/ 724619 h 862642"/>
              <a:gd name="connsiteX27" fmla="*/ 2639683 w 2899173"/>
              <a:gd name="connsiteY27" fmla="*/ 698740 h 862642"/>
              <a:gd name="connsiteX28" fmla="*/ 2674189 w 2899173"/>
              <a:gd name="connsiteY28" fmla="*/ 681487 h 862642"/>
              <a:gd name="connsiteX29" fmla="*/ 2700068 w 2899173"/>
              <a:gd name="connsiteY29" fmla="*/ 664234 h 862642"/>
              <a:gd name="connsiteX30" fmla="*/ 2872596 w 2899173"/>
              <a:gd name="connsiteY30" fmla="*/ 655608 h 862642"/>
              <a:gd name="connsiteX31" fmla="*/ 2898476 w 2899173"/>
              <a:gd name="connsiteY31" fmla="*/ 603849 h 862642"/>
              <a:gd name="connsiteX32" fmla="*/ 2898476 w 2899173"/>
              <a:gd name="connsiteY32" fmla="*/ 595223 h 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99173" h="862642">
                <a:moveTo>
                  <a:pt x="0" y="0"/>
                </a:moveTo>
                <a:cubicBezTo>
                  <a:pt x="232913" y="37381"/>
                  <a:pt x="464915" y="80967"/>
                  <a:pt x="698740" y="112144"/>
                </a:cubicBezTo>
                <a:cubicBezTo>
                  <a:pt x="779007" y="122846"/>
                  <a:pt x="806918" y="123724"/>
                  <a:pt x="871268" y="138023"/>
                </a:cubicBezTo>
                <a:cubicBezTo>
                  <a:pt x="1016459" y="170286"/>
                  <a:pt x="816402" y="126462"/>
                  <a:pt x="931653" y="155276"/>
                </a:cubicBezTo>
                <a:cubicBezTo>
                  <a:pt x="957372" y="161706"/>
                  <a:pt x="983898" y="164911"/>
                  <a:pt x="1009291" y="172529"/>
                </a:cubicBezTo>
                <a:cubicBezTo>
                  <a:pt x="1049096" y="184470"/>
                  <a:pt x="1104972" y="207350"/>
                  <a:pt x="1147313" y="224287"/>
                </a:cubicBezTo>
                <a:cubicBezTo>
                  <a:pt x="1158815" y="235789"/>
                  <a:pt x="1172059" y="245780"/>
                  <a:pt x="1181819" y="258793"/>
                </a:cubicBezTo>
                <a:cubicBezTo>
                  <a:pt x="1189535" y="269080"/>
                  <a:pt x="1192827" y="282057"/>
                  <a:pt x="1199072" y="293298"/>
                </a:cubicBezTo>
                <a:cubicBezTo>
                  <a:pt x="1229364" y="347823"/>
                  <a:pt x="1223793" y="327357"/>
                  <a:pt x="1250830" y="388189"/>
                </a:cubicBezTo>
                <a:cubicBezTo>
                  <a:pt x="1254523" y="396498"/>
                  <a:pt x="1255103" y="406085"/>
                  <a:pt x="1259457" y="414068"/>
                </a:cubicBezTo>
                <a:cubicBezTo>
                  <a:pt x="1272447" y="437883"/>
                  <a:pt x="1288920" y="459648"/>
                  <a:pt x="1302589" y="483080"/>
                </a:cubicBezTo>
                <a:cubicBezTo>
                  <a:pt x="1309068" y="494188"/>
                  <a:pt x="1313027" y="506680"/>
                  <a:pt x="1319842" y="517585"/>
                </a:cubicBezTo>
                <a:cubicBezTo>
                  <a:pt x="1327462" y="529777"/>
                  <a:pt x="1338101" y="539899"/>
                  <a:pt x="1345721" y="552091"/>
                </a:cubicBezTo>
                <a:cubicBezTo>
                  <a:pt x="1364944" y="582848"/>
                  <a:pt x="1360244" y="594877"/>
                  <a:pt x="1388853" y="621102"/>
                </a:cubicBezTo>
                <a:cubicBezTo>
                  <a:pt x="1413021" y="643256"/>
                  <a:pt x="1441304" y="660498"/>
                  <a:pt x="1466491" y="681487"/>
                </a:cubicBezTo>
                <a:cubicBezTo>
                  <a:pt x="1493091" y="703653"/>
                  <a:pt x="1515058" y="731688"/>
                  <a:pt x="1544128" y="750498"/>
                </a:cubicBezTo>
                <a:cubicBezTo>
                  <a:pt x="1564755" y="763845"/>
                  <a:pt x="1589951" y="768262"/>
                  <a:pt x="1613140" y="776378"/>
                </a:cubicBezTo>
                <a:cubicBezTo>
                  <a:pt x="1633755" y="783593"/>
                  <a:pt x="1712060" y="812178"/>
                  <a:pt x="1751162" y="819510"/>
                </a:cubicBezTo>
                <a:cubicBezTo>
                  <a:pt x="1785544" y="825957"/>
                  <a:pt x="1820377" y="829903"/>
                  <a:pt x="1854679" y="836763"/>
                </a:cubicBezTo>
                <a:lnTo>
                  <a:pt x="1984076" y="862642"/>
                </a:lnTo>
                <a:cubicBezTo>
                  <a:pt x="2035834" y="856891"/>
                  <a:pt x="2087798" y="852754"/>
                  <a:pt x="2139351" y="845389"/>
                </a:cubicBezTo>
                <a:cubicBezTo>
                  <a:pt x="2148353" y="844103"/>
                  <a:pt x="2156787" y="840140"/>
                  <a:pt x="2165230" y="836763"/>
                </a:cubicBezTo>
                <a:cubicBezTo>
                  <a:pt x="2185563" y="828630"/>
                  <a:pt x="2205282" y="819016"/>
                  <a:pt x="2225615" y="810883"/>
                </a:cubicBezTo>
                <a:cubicBezTo>
                  <a:pt x="2248426" y="801759"/>
                  <a:pt x="2271094" y="792063"/>
                  <a:pt x="2294626" y="785004"/>
                </a:cubicBezTo>
                <a:cubicBezTo>
                  <a:pt x="2328694" y="774784"/>
                  <a:pt x="2365119" y="772334"/>
                  <a:pt x="2398143" y="759125"/>
                </a:cubicBezTo>
                <a:cubicBezTo>
                  <a:pt x="2460154" y="734321"/>
                  <a:pt x="2425946" y="744062"/>
                  <a:pt x="2501660" y="733246"/>
                </a:cubicBezTo>
                <a:cubicBezTo>
                  <a:pt x="2510287" y="730370"/>
                  <a:pt x="2518767" y="727012"/>
                  <a:pt x="2527540" y="724619"/>
                </a:cubicBezTo>
                <a:cubicBezTo>
                  <a:pt x="2584766" y="709011"/>
                  <a:pt x="2589382" y="708800"/>
                  <a:pt x="2639683" y="698740"/>
                </a:cubicBezTo>
                <a:cubicBezTo>
                  <a:pt x="2651185" y="692989"/>
                  <a:pt x="2663024" y="687867"/>
                  <a:pt x="2674189" y="681487"/>
                </a:cubicBezTo>
                <a:cubicBezTo>
                  <a:pt x="2683191" y="676343"/>
                  <a:pt x="2689787" y="665575"/>
                  <a:pt x="2700068" y="664234"/>
                </a:cubicBezTo>
                <a:cubicBezTo>
                  <a:pt x="2757166" y="656787"/>
                  <a:pt x="2815087" y="658483"/>
                  <a:pt x="2872596" y="655608"/>
                </a:cubicBezTo>
                <a:cubicBezTo>
                  <a:pt x="2889464" y="630307"/>
                  <a:pt x="2891332" y="632422"/>
                  <a:pt x="2898476" y="603849"/>
                </a:cubicBezTo>
                <a:cubicBezTo>
                  <a:pt x="2899173" y="601060"/>
                  <a:pt x="2898476" y="598098"/>
                  <a:pt x="2898476" y="595223"/>
                </a:cubicBezTo>
              </a:path>
            </a:pathLst>
          </a:cu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1630392" y="3673303"/>
            <a:ext cx="3877712" cy="1397479"/>
          </a:xfrm>
          <a:custGeom>
            <a:avLst/>
            <a:gdLst>
              <a:gd name="connsiteX0" fmla="*/ 43133 w 3789481"/>
              <a:gd name="connsiteY0" fmla="*/ 0 h 1164566"/>
              <a:gd name="connsiteX1" fmla="*/ 8627 w 3789481"/>
              <a:gd name="connsiteY1" fmla="*/ 310551 h 1164566"/>
              <a:gd name="connsiteX2" fmla="*/ 0 w 3789481"/>
              <a:gd name="connsiteY2" fmla="*/ 543464 h 1164566"/>
              <a:gd name="connsiteX3" fmla="*/ 8627 w 3789481"/>
              <a:gd name="connsiteY3" fmla="*/ 629729 h 1164566"/>
              <a:gd name="connsiteX4" fmla="*/ 25880 w 3789481"/>
              <a:gd name="connsiteY4" fmla="*/ 655608 h 1164566"/>
              <a:gd name="connsiteX5" fmla="*/ 51759 w 3789481"/>
              <a:gd name="connsiteY5" fmla="*/ 690113 h 1164566"/>
              <a:gd name="connsiteX6" fmla="*/ 370936 w 3789481"/>
              <a:gd name="connsiteY6" fmla="*/ 750498 h 1164566"/>
              <a:gd name="connsiteX7" fmla="*/ 707366 w 3789481"/>
              <a:gd name="connsiteY7" fmla="*/ 715993 h 1164566"/>
              <a:gd name="connsiteX8" fmla="*/ 750499 w 3789481"/>
              <a:gd name="connsiteY8" fmla="*/ 698740 h 1164566"/>
              <a:gd name="connsiteX9" fmla="*/ 793631 w 3789481"/>
              <a:gd name="connsiteY9" fmla="*/ 664234 h 1164566"/>
              <a:gd name="connsiteX10" fmla="*/ 828136 w 3789481"/>
              <a:gd name="connsiteY10" fmla="*/ 646981 h 1164566"/>
              <a:gd name="connsiteX11" fmla="*/ 854016 w 3789481"/>
              <a:gd name="connsiteY11" fmla="*/ 612476 h 1164566"/>
              <a:gd name="connsiteX12" fmla="*/ 948906 w 3789481"/>
              <a:gd name="connsiteY12" fmla="*/ 603849 h 1164566"/>
              <a:gd name="connsiteX13" fmla="*/ 1311216 w 3789481"/>
              <a:gd name="connsiteY13" fmla="*/ 621102 h 1164566"/>
              <a:gd name="connsiteX14" fmla="*/ 1388853 w 3789481"/>
              <a:gd name="connsiteY14" fmla="*/ 646981 h 1164566"/>
              <a:gd name="connsiteX15" fmla="*/ 1449238 w 3789481"/>
              <a:gd name="connsiteY15" fmla="*/ 664234 h 1164566"/>
              <a:gd name="connsiteX16" fmla="*/ 1466491 w 3789481"/>
              <a:gd name="connsiteY16" fmla="*/ 759125 h 1164566"/>
              <a:gd name="connsiteX17" fmla="*/ 1483744 w 3789481"/>
              <a:gd name="connsiteY17" fmla="*/ 802257 h 1164566"/>
              <a:gd name="connsiteX18" fmla="*/ 1500997 w 3789481"/>
              <a:gd name="connsiteY18" fmla="*/ 854015 h 1164566"/>
              <a:gd name="connsiteX19" fmla="*/ 1526876 w 3789481"/>
              <a:gd name="connsiteY19" fmla="*/ 914400 h 1164566"/>
              <a:gd name="connsiteX20" fmla="*/ 1595887 w 3789481"/>
              <a:gd name="connsiteY20" fmla="*/ 974785 h 1164566"/>
              <a:gd name="connsiteX21" fmla="*/ 1647646 w 3789481"/>
              <a:gd name="connsiteY21" fmla="*/ 1026544 h 1164566"/>
              <a:gd name="connsiteX22" fmla="*/ 1768416 w 3789481"/>
              <a:gd name="connsiteY22" fmla="*/ 1078302 h 1164566"/>
              <a:gd name="connsiteX23" fmla="*/ 1863306 w 3789481"/>
              <a:gd name="connsiteY23" fmla="*/ 1112808 h 1164566"/>
              <a:gd name="connsiteX24" fmla="*/ 1915065 w 3789481"/>
              <a:gd name="connsiteY24" fmla="*/ 1138687 h 1164566"/>
              <a:gd name="connsiteX25" fmla="*/ 2087593 w 3789481"/>
              <a:gd name="connsiteY25" fmla="*/ 1164566 h 1164566"/>
              <a:gd name="connsiteX26" fmla="*/ 2242868 w 3789481"/>
              <a:gd name="connsiteY26" fmla="*/ 1155940 h 1164566"/>
              <a:gd name="connsiteX27" fmla="*/ 2346385 w 3789481"/>
              <a:gd name="connsiteY27" fmla="*/ 1138687 h 1164566"/>
              <a:gd name="connsiteX28" fmla="*/ 2415397 w 3789481"/>
              <a:gd name="connsiteY28" fmla="*/ 1130061 h 1164566"/>
              <a:gd name="connsiteX29" fmla="*/ 2553419 w 3789481"/>
              <a:gd name="connsiteY29" fmla="*/ 1104181 h 1164566"/>
              <a:gd name="connsiteX30" fmla="*/ 2639683 w 3789481"/>
              <a:gd name="connsiteY30" fmla="*/ 1095555 h 1164566"/>
              <a:gd name="connsiteX31" fmla="*/ 2760453 w 3789481"/>
              <a:gd name="connsiteY31" fmla="*/ 1078302 h 1164566"/>
              <a:gd name="connsiteX32" fmla="*/ 2786333 w 3789481"/>
              <a:gd name="connsiteY32" fmla="*/ 1069676 h 1164566"/>
              <a:gd name="connsiteX33" fmla="*/ 2932982 w 3789481"/>
              <a:gd name="connsiteY33" fmla="*/ 1061049 h 1164566"/>
              <a:gd name="connsiteX34" fmla="*/ 3019246 w 3789481"/>
              <a:gd name="connsiteY34" fmla="*/ 1043797 h 1164566"/>
              <a:gd name="connsiteX35" fmla="*/ 3053751 w 3789481"/>
              <a:gd name="connsiteY35" fmla="*/ 1026544 h 1164566"/>
              <a:gd name="connsiteX36" fmla="*/ 3096883 w 3789481"/>
              <a:gd name="connsiteY36" fmla="*/ 1017917 h 1164566"/>
              <a:gd name="connsiteX37" fmla="*/ 3122763 w 3789481"/>
              <a:gd name="connsiteY37" fmla="*/ 1009291 h 1164566"/>
              <a:gd name="connsiteX38" fmla="*/ 3148642 w 3789481"/>
              <a:gd name="connsiteY38" fmla="*/ 992038 h 1164566"/>
              <a:gd name="connsiteX39" fmla="*/ 3234906 w 3789481"/>
              <a:gd name="connsiteY39" fmla="*/ 966159 h 1164566"/>
              <a:gd name="connsiteX40" fmla="*/ 3269412 w 3789481"/>
              <a:gd name="connsiteY40" fmla="*/ 940280 h 1164566"/>
              <a:gd name="connsiteX41" fmla="*/ 3295291 w 3789481"/>
              <a:gd name="connsiteY41" fmla="*/ 931653 h 1164566"/>
              <a:gd name="connsiteX42" fmla="*/ 3338423 w 3789481"/>
              <a:gd name="connsiteY42" fmla="*/ 897147 h 1164566"/>
              <a:gd name="connsiteX43" fmla="*/ 3381555 w 3789481"/>
              <a:gd name="connsiteY43" fmla="*/ 862642 h 1164566"/>
              <a:gd name="connsiteX44" fmla="*/ 3416061 w 3789481"/>
              <a:gd name="connsiteY44" fmla="*/ 845389 h 1164566"/>
              <a:gd name="connsiteX45" fmla="*/ 3441940 w 3789481"/>
              <a:gd name="connsiteY45" fmla="*/ 819510 h 1164566"/>
              <a:gd name="connsiteX46" fmla="*/ 3467819 w 3789481"/>
              <a:gd name="connsiteY46" fmla="*/ 802257 h 1164566"/>
              <a:gd name="connsiteX47" fmla="*/ 3493699 w 3789481"/>
              <a:gd name="connsiteY47" fmla="*/ 776378 h 1164566"/>
              <a:gd name="connsiteX48" fmla="*/ 3519578 w 3789481"/>
              <a:gd name="connsiteY48" fmla="*/ 759125 h 1164566"/>
              <a:gd name="connsiteX49" fmla="*/ 3545457 w 3789481"/>
              <a:gd name="connsiteY49" fmla="*/ 724619 h 1164566"/>
              <a:gd name="connsiteX50" fmla="*/ 3579963 w 3789481"/>
              <a:gd name="connsiteY50" fmla="*/ 690113 h 1164566"/>
              <a:gd name="connsiteX51" fmla="*/ 3614468 w 3789481"/>
              <a:gd name="connsiteY51" fmla="*/ 638355 h 1164566"/>
              <a:gd name="connsiteX52" fmla="*/ 3674853 w 3789481"/>
              <a:gd name="connsiteY52" fmla="*/ 577970 h 1164566"/>
              <a:gd name="connsiteX53" fmla="*/ 3726612 w 3789481"/>
              <a:gd name="connsiteY53" fmla="*/ 543464 h 1164566"/>
              <a:gd name="connsiteX54" fmla="*/ 3769744 w 3789481"/>
              <a:gd name="connsiteY54" fmla="*/ 612476 h 116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89481" h="1164566">
                <a:moveTo>
                  <a:pt x="43133" y="0"/>
                </a:moveTo>
                <a:cubicBezTo>
                  <a:pt x="26849" y="113983"/>
                  <a:pt x="19284" y="161349"/>
                  <a:pt x="8627" y="310551"/>
                </a:cubicBezTo>
                <a:cubicBezTo>
                  <a:pt x="3092" y="388044"/>
                  <a:pt x="2876" y="465826"/>
                  <a:pt x="0" y="543464"/>
                </a:cubicBezTo>
                <a:cubicBezTo>
                  <a:pt x="2876" y="572219"/>
                  <a:pt x="2129" y="601571"/>
                  <a:pt x="8627" y="629729"/>
                </a:cubicBezTo>
                <a:cubicBezTo>
                  <a:pt x="10958" y="639831"/>
                  <a:pt x="19854" y="647172"/>
                  <a:pt x="25880" y="655608"/>
                </a:cubicBezTo>
                <a:cubicBezTo>
                  <a:pt x="34237" y="667307"/>
                  <a:pt x="38488" y="684583"/>
                  <a:pt x="51759" y="690113"/>
                </a:cubicBezTo>
                <a:cubicBezTo>
                  <a:pt x="193870" y="749326"/>
                  <a:pt x="231428" y="741779"/>
                  <a:pt x="370936" y="750498"/>
                </a:cubicBezTo>
                <a:cubicBezTo>
                  <a:pt x="487459" y="740788"/>
                  <a:pt x="600719" y="755985"/>
                  <a:pt x="707366" y="715993"/>
                </a:cubicBezTo>
                <a:cubicBezTo>
                  <a:pt x="721865" y="710556"/>
                  <a:pt x="736121" y="704491"/>
                  <a:pt x="750499" y="698740"/>
                </a:cubicBezTo>
                <a:cubicBezTo>
                  <a:pt x="764876" y="687238"/>
                  <a:pt x="778311" y="674447"/>
                  <a:pt x="793631" y="664234"/>
                </a:cubicBezTo>
                <a:cubicBezTo>
                  <a:pt x="804331" y="657101"/>
                  <a:pt x="818372" y="655350"/>
                  <a:pt x="828136" y="646981"/>
                </a:cubicBezTo>
                <a:cubicBezTo>
                  <a:pt x="839052" y="637624"/>
                  <a:pt x="840476" y="617312"/>
                  <a:pt x="854016" y="612476"/>
                </a:cubicBezTo>
                <a:cubicBezTo>
                  <a:pt x="883926" y="601794"/>
                  <a:pt x="917276" y="606725"/>
                  <a:pt x="948906" y="603849"/>
                </a:cubicBezTo>
                <a:cubicBezTo>
                  <a:pt x="1069676" y="609600"/>
                  <a:pt x="1190886" y="609305"/>
                  <a:pt x="1311216" y="621102"/>
                </a:cubicBezTo>
                <a:cubicBezTo>
                  <a:pt x="1338365" y="623764"/>
                  <a:pt x="1362780" y="638959"/>
                  <a:pt x="1388853" y="646981"/>
                </a:cubicBezTo>
                <a:cubicBezTo>
                  <a:pt x="1529714" y="690323"/>
                  <a:pt x="1337308" y="626926"/>
                  <a:pt x="1449238" y="664234"/>
                </a:cubicBezTo>
                <a:cubicBezTo>
                  <a:pt x="1454989" y="695864"/>
                  <a:pt x="1458694" y="727936"/>
                  <a:pt x="1466491" y="759125"/>
                </a:cubicBezTo>
                <a:cubicBezTo>
                  <a:pt x="1470247" y="774148"/>
                  <a:pt x="1478452" y="787704"/>
                  <a:pt x="1483744" y="802257"/>
                </a:cubicBezTo>
                <a:cubicBezTo>
                  <a:pt x="1489959" y="819348"/>
                  <a:pt x="1495246" y="836762"/>
                  <a:pt x="1500997" y="854015"/>
                </a:cubicBezTo>
                <a:cubicBezTo>
                  <a:pt x="1508038" y="875138"/>
                  <a:pt x="1513548" y="895741"/>
                  <a:pt x="1526876" y="914400"/>
                </a:cubicBezTo>
                <a:cubicBezTo>
                  <a:pt x="1541837" y="935345"/>
                  <a:pt x="1579355" y="959756"/>
                  <a:pt x="1595887" y="974785"/>
                </a:cubicBezTo>
                <a:cubicBezTo>
                  <a:pt x="1613941" y="991198"/>
                  <a:pt x="1625219" y="1016933"/>
                  <a:pt x="1647646" y="1026544"/>
                </a:cubicBezTo>
                <a:cubicBezTo>
                  <a:pt x="1687903" y="1043797"/>
                  <a:pt x="1728834" y="1059553"/>
                  <a:pt x="1768416" y="1078302"/>
                </a:cubicBezTo>
                <a:cubicBezTo>
                  <a:pt x="1850464" y="1117166"/>
                  <a:pt x="1770059" y="1097266"/>
                  <a:pt x="1863306" y="1112808"/>
                </a:cubicBezTo>
                <a:cubicBezTo>
                  <a:pt x="1880559" y="1121434"/>
                  <a:pt x="1896654" y="1132933"/>
                  <a:pt x="1915065" y="1138687"/>
                </a:cubicBezTo>
                <a:cubicBezTo>
                  <a:pt x="1968998" y="1155541"/>
                  <a:pt x="2031937" y="1159001"/>
                  <a:pt x="2087593" y="1164566"/>
                </a:cubicBezTo>
                <a:cubicBezTo>
                  <a:pt x="2139351" y="1161691"/>
                  <a:pt x="2191195" y="1160074"/>
                  <a:pt x="2242868" y="1155940"/>
                </a:cubicBezTo>
                <a:cubicBezTo>
                  <a:pt x="2308667" y="1150676"/>
                  <a:pt x="2289878" y="1147380"/>
                  <a:pt x="2346385" y="1138687"/>
                </a:cubicBezTo>
                <a:cubicBezTo>
                  <a:pt x="2369298" y="1135162"/>
                  <a:pt x="2392529" y="1133872"/>
                  <a:pt x="2415397" y="1130061"/>
                </a:cubicBezTo>
                <a:cubicBezTo>
                  <a:pt x="2466244" y="1121587"/>
                  <a:pt x="2504090" y="1110347"/>
                  <a:pt x="2553419" y="1104181"/>
                </a:cubicBezTo>
                <a:cubicBezTo>
                  <a:pt x="2582094" y="1100597"/>
                  <a:pt x="2610928" y="1098430"/>
                  <a:pt x="2639683" y="1095555"/>
                </a:cubicBezTo>
                <a:cubicBezTo>
                  <a:pt x="2724755" y="1074288"/>
                  <a:pt x="2607475" y="1101837"/>
                  <a:pt x="2760453" y="1078302"/>
                </a:cubicBezTo>
                <a:cubicBezTo>
                  <a:pt x="2769440" y="1076919"/>
                  <a:pt x="2777285" y="1070581"/>
                  <a:pt x="2786333" y="1069676"/>
                </a:cubicBezTo>
                <a:cubicBezTo>
                  <a:pt x="2835057" y="1064804"/>
                  <a:pt x="2884099" y="1063925"/>
                  <a:pt x="2932982" y="1061049"/>
                </a:cubicBezTo>
                <a:cubicBezTo>
                  <a:pt x="2950868" y="1058068"/>
                  <a:pt x="2998659" y="1051517"/>
                  <a:pt x="3019246" y="1043797"/>
                </a:cubicBezTo>
                <a:cubicBezTo>
                  <a:pt x="3031287" y="1039282"/>
                  <a:pt x="3041552" y="1030611"/>
                  <a:pt x="3053751" y="1026544"/>
                </a:cubicBezTo>
                <a:cubicBezTo>
                  <a:pt x="3067661" y="1021907"/>
                  <a:pt x="3082659" y="1021473"/>
                  <a:pt x="3096883" y="1017917"/>
                </a:cubicBezTo>
                <a:cubicBezTo>
                  <a:pt x="3105705" y="1015712"/>
                  <a:pt x="3114136" y="1012166"/>
                  <a:pt x="3122763" y="1009291"/>
                </a:cubicBezTo>
                <a:cubicBezTo>
                  <a:pt x="3131389" y="1003540"/>
                  <a:pt x="3139168" y="996249"/>
                  <a:pt x="3148642" y="992038"/>
                </a:cubicBezTo>
                <a:cubicBezTo>
                  <a:pt x="3175648" y="980035"/>
                  <a:pt x="3206226" y="973329"/>
                  <a:pt x="3234906" y="966159"/>
                </a:cubicBezTo>
                <a:cubicBezTo>
                  <a:pt x="3246408" y="957533"/>
                  <a:pt x="3256929" y="947413"/>
                  <a:pt x="3269412" y="940280"/>
                </a:cubicBezTo>
                <a:cubicBezTo>
                  <a:pt x="3277307" y="935769"/>
                  <a:pt x="3288191" y="937333"/>
                  <a:pt x="3295291" y="931653"/>
                </a:cubicBezTo>
                <a:cubicBezTo>
                  <a:pt x="3351033" y="887059"/>
                  <a:pt x="3273375" y="918831"/>
                  <a:pt x="3338423" y="897147"/>
                </a:cubicBezTo>
                <a:cubicBezTo>
                  <a:pt x="3352800" y="885645"/>
                  <a:pt x="3366235" y="872855"/>
                  <a:pt x="3381555" y="862642"/>
                </a:cubicBezTo>
                <a:cubicBezTo>
                  <a:pt x="3392255" y="855509"/>
                  <a:pt x="3405597" y="852863"/>
                  <a:pt x="3416061" y="845389"/>
                </a:cubicBezTo>
                <a:cubicBezTo>
                  <a:pt x="3425988" y="838298"/>
                  <a:pt x="3432568" y="827320"/>
                  <a:pt x="3441940" y="819510"/>
                </a:cubicBezTo>
                <a:cubicBezTo>
                  <a:pt x="3449905" y="812873"/>
                  <a:pt x="3459854" y="808894"/>
                  <a:pt x="3467819" y="802257"/>
                </a:cubicBezTo>
                <a:cubicBezTo>
                  <a:pt x="3477191" y="794447"/>
                  <a:pt x="3484327" y="784188"/>
                  <a:pt x="3493699" y="776378"/>
                </a:cubicBezTo>
                <a:cubicBezTo>
                  <a:pt x="3501664" y="769741"/>
                  <a:pt x="3512247" y="766456"/>
                  <a:pt x="3519578" y="759125"/>
                </a:cubicBezTo>
                <a:cubicBezTo>
                  <a:pt x="3529744" y="748959"/>
                  <a:pt x="3535989" y="735439"/>
                  <a:pt x="3545457" y="724619"/>
                </a:cubicBezTo>
                <a:cubicBezTo>
                  <a:pt x="3556168" y="712377"/>
                  <a:pt x="3569802" y="702815"/>
                  <a:pt x="3579963" y="690113"/>
                </a:cubicBezTo>
                <a:cubicBezTo>
                  <a:pt x="3592916" y="673922"/>
                  <a:pt x="3599806" y="653017"/>
                  <a:pt x="3614468" y="638355"/>
                </a:cubicBezTo>
                <a:cubicBezTo>
                  <a:pt x="3634596" y="618227"/>
                  <a:pt x="3651168" y="593760"/>
                  <a:pt x="3674853" y="577970"/>
                </a:cubicBezTo>
                <a:lnTo>
                  <a:pt x="3726612" y="543464"/>
                </a:lnTo>
                <a:cubicBezTo>
                  <a:pt x="3789481" y="556039"/>
                  <a:pt x="3769744" y="537429"/>
                  <a:pt x="3769744" y="612476"/>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TextBox 26"/>
          <p:cNvSpPr txBox="1"/>
          <p:nvPr/>
        </p:nvSpPr>
        <p:spPr>
          <a:xfrm>
            <a:off x="2843808" y="2564904"/>
            <a:ext cx="1302344" cy="369332"/>
          </a:xfrm>
          <a:prstGeom prst="rect">
            <a:avLst/>
          </a:prstGeom>
          <a:noFill/>
        </p:spPr>
        <p:txBody>
          <a:bodyPr wrap="none" rtlCol="0">
            <a:spAutoFit/>
          </a:bodyPr>
          <a:lstStyle/>
          <a:p>
            <a:r>
              <a:rPr lang="en-GB" smtClean="0">
                <a:solidFill>
                  <a:srgbClr val="FFFF00"/>
                </a:solidFill>
              </a:rPr>
              <a:t>role=button</a:t>
            </a:r>
            <a:endParaRPr lang="en-GB">
              <a:solidFill>
                <a:srgbClr val="FFFF00"/>
              </a:solidFill>
            </a:endParaRPr>
          </a:p>
        </p:txBody>
      </p:sp>
      <p:sp>
        <p:nvSpPr>
          <p:cNvPr id="28" name="TextBox 27"/>
          <p:cNvSpPr txBox="1"/>
          <p:nvPr/>
        </p:nvSpPr>
        <p:spPr>
          <a:xfrm>
            <a:off x="3131841" y="5934879"/>
            <a:ext cx="1375889" cy="369332"/>
          </a:xfrm>
          <a:prstGeom prst="rect">
            <a:avLst/>
          </a:prstGeom>
          <a:noFill/>
        </p:spPr>
        <p:txBody>
          <a:bodyPr wrap="none" rtlCol="0">
            <a:spAutoFit/>
          </a:bodyPr>
          <a:lstStyle/>
          <a:p>
            <a:r>
              <a:rPr lang="en-GB" smtClean="0">
                <a:solidFill>
                  <a:srgbClr val="FFFF00"/>
                </a:solidFill>
              </a:rPr>
              <a:t>action=press</a:t>
            </a:r>
            <a:endParaRPr lang="en-GB">
              <a:solidFill>
                <a:srgbClr val="FFFF00"/>
              </a:solidFill>
            </a:endParaRPr>
          </a:p>
        </p:txBody>
      </p:sp>
      <p:sp>
        <p:nvSpPr>
          <p:cNvPr id="29" name="TextBox 28"/>
          <p:cNvSpPr txBox="1"/>
          <p:nvPr/>
        </p:nvSpPr>
        <p:spPr>
          <a:xfrm>
            <a:off x="3779912" y="3515410"/>
            <a:ext cx="1493870" cy="369332"/>
          </a:xfrm>
          <a:prstGeom prst="rect">
            <a:avLst/>
          </a:prstGeom>
          <a:noFill/>
        </p:spPr>
        <p:txBody>
          <a:bodyPr wrap="none" rtlCol="0">
            <a:spAutoFit/>
          </a:bodyPr>
          <a:lstStyle/>
          <a:p>
            <a:r>
              <a:rPr lang="en-GB" smtClean="0">
                <a:solidFill>
                  <a:srgbClr val="FFFF00"/>
                </a:solidFill>
              </a:rPr>
              <a:t>state=focused</a:t>
            </a:r>
            <a:endParaRPr lang="en-GB">
              <a:solidFill>
                <a:srgbClr val="FFFF00"/>
              </a:solidFill>
            </a:endParaRPr>
          </a:p>
        </p:txBody>
      </p:sp>
      <p:sp>
        <p:nvSpPr>
          <p:cNvPr id="30" name="TextBox 29"/>
          <p:cNvSpPr txBox="1"/>
          <p:nvPr/>
        </p:nvSpPr>
        <p:spPr>
          <a:xfrm>
            <a:off x="395536" y="4552325"/>
            <a:ext cx="2046714" cy="369332"/>
          </a:xfrm>
          <a:prstGeom prst="rect">
            <a:avLst/>
          </a:prstGeom>
          <a:noFill/>
        </p:spPr>
        <p:txBody>
          <a:bodyPr wrap="none" rtlCol="0">
            <a:spAutoFit/>
          </a:bodyPr>
          <a:lstStyle/>
          <a:p>
            <a:r>
              <a:rPr lang="en-GB" smtClean="0">
                <a:solidFill>
                  <a:srgbClr val="FFFF00"/>
                </a:solidFill>
              </a:rPr>
              <a:t>value=submit query</a:t>
            </a:r>
            <a:endParaRPr lang="en-GB">
              <a:solidFill>
                <a:srgbClr val="FFFF00"/>
              </a:solidFill>
            </a:endParaRPr>
          </a:p>
        </p:txBody>
      </p:sp>
      <p:sp>
        <p:nvSpPr>
          <p:cNvPr id="31" name="TextBox 30"/>
          <p:cNvSpPr txBox="1"/>
          <p:nvPr/>
        </p:nvSpPr>
        <p:spPr>
          <a:xfrm>
            <a:off x="827584" y="2478495"/>
            <a:ext cx="952248" cy="369332"/>
          </a:xfrm>
          <a:prstGeom prst="rect">
            <a:avLst/>
          </a:prstGeom>
          <a:noFill/>
        </p:spPr>
        <p:txBody>
          <a:bodyPr wrap="none" rtlCol="0">
            <a:spAutoFit/>
          </a:bodyPr>
          <a:lstStyle/>
          <a:p>
            <a:r>
              <a:rPr lang="en-GB" smtClean="0">
                <a:solidFill>
                  <a:srgbClr val="FFC000"/>
                </a:solidFill>
              </a:rPr>
              <a:t>browser</a:t>
            </a:r>
            <a:endParaRPr lang="en-GB">
              <a:solidFill>
                <a:srgbClr val="FFC000"/>
              </a:solidFill>
            </a:endParaRPr>
          </a:p>
        </p:txBody>
      </p:sp>
      <p:pic>
        <p:nvPicPr>
          <p:cNvPr id="1029" name="Picture 5" descr="Old style phone switchboard representing an accessibility API."/>
          <p:cNvPicPr>
            <a:picLocks noChangeAspect="1" noChangeArrowheads="1"/>
          </p:cNvPicPr>
          <p:nvPr/>
        </p:nvPicPr>
        <p:blipFill>
          <a:blip r:embed="rId4" cstate="print"/>
          <a:srcRect l="64151" r="7228" b="27391"/>
          <a:stretch>
            <a:fillRect/>
          </a:stretch>
        </p:blipFill>
        <p:spPr bwMode="auto">
          <a:xfrm>
            <a:off x="5436096" y="577483"/>
            <a:ext cx="2088232" cy="4406890"/>
          </a:xfrm>
          <a:prstGeom prst="rect">
            <a:avLst/>
          </a:prstGeom>
          <a:noFill/>
        </p:spPr>
      </p:pic>
      <p:pic>
        <p:nvPicPr>
          <p:cNvPr id="1031" name="Picture 7" descr="Old style typewriter keyboard representing an input device.">
            <a:hlinkClick r:id="rId5"/>
          </p:cNvPr>
          <p:cNvPicPr>
            <a:picLocks noChangeAspect="1" noChangeArrowheads="1"/>
          </p:cNvPicPr>
          <p:nvPr/>
        </p:nvPicPr>
        <p:blipFill>
          <a:blip r:embed="rId6" cstate="print"/>
          <a:srcRect/>
          <a:stretch>
            <a:fillRect/>
          </a:stretch>
        </p:blipFill>
        <p:spPr bwMode="auto">
          <a:xfrm>
            <a:off x="2483768" y="491074"/>
            <a:ext cx="1458162" cy="1399836"/>
          </a:xfrm>
          <a:prstGeom prst="rect">
            <a:avLst/>
          </a:prstGeom>
          <a:noFill/>
        </p:spPr>
      </p:pic>
      <p:sp>
        <p:nvSpPr>
          <p:cNvPr id="35" name="Freeform 34"/>
          <p:cNvSpPr/>
          <p:nvPr/>
        </p:nvSpPr>
        <p:spPr>
          <a:xfrm>
            <a:off x="2025446" y="1864196"/>
            <a:ext cx="562249" cy="1203468"/>
          </a:xfrm>
          <a:custGeom>
            <a:avLst/>
            <a:gdLst>
              <a:gd name="connsiteX0" fmla="*/ 0 w 562249"/>
              <a:gd name="connsiteY0" fmla="*/ 1002890 h 1002890"/>
              <a:gd name="connsiteX1" fmla="*/ 39329 w 562249"/>
              <a:gd name="connsiteY1" fmla="*/ 737419 h 1002890"/>
              <a:gd name="connsiteX2" fmla="*/ 68826 w 562249"/>
              <a:gd name="connsiteY2" fmla="*/ 589935 h 1002890"/>
              <a:gd name="connsiteX3" fmla="*/ 98323 w 562249"/>
              <a:gd name="connsiteY3" fmla="*/ 580103 h 1002890"/>
              <a:gd name="connsiteX4" fmla="*/ 137652 w 562249"/>
              <a:gd name="connsiteY4" fmla="*/ 570271 h 1002890"/>
              <a:gd name="connsiteX5" fmla="*/ 167149 w 562249"/>
              <a:gd name="connsiteY5" fmla="*/ 550606 h 1002890"/>
              <a:gd name="connsiteX6" fmla="*/ 186813 w 562249"/>
              <a:gd name="connsiteY6" fmla="*/ 511277 h 1002890"/>
              <a:gd name="connsiteX7" fmla="*/ 216310 w 562249"/>
              <a:gd name="connsiteY7" fmla="*/ 471948 h 1002890"/>
              <a:gd name="connsiteX8" fmla="*/ 235974 w 562249"/>
              <a:gd name="connsiteY8" fmla="*/ 412955 h 1002890"/>
              <a:gd name="connsiteX9" fmla="*/ 245807 w 562249"/>
              <a:gd name="connsiteY9" fmla="*/ 383458 h 1002890"/>
              <a:gd name="connsiteX10" fmla="*/ 255639 w 562249"/>
              <a:gd name="connsiteY10" fmla="*/ 294968 h 1002890"/>
              <a:gd name="connsiteX11" fmla="*/ 265471 w 562249"/>
              <a:gd name="connsiteY11" fmla="*/ 245806 h 1002890"/>
              <a:gd name="connsiteX12" fmla="*/ 334297 w 562249"/>
              <a:gd name="connsiteY12" fmla="*/ 196645 h 1002890"/>
              <a:gd name="connsiteX13" fmla="*/ 412955 w 562249"/>
              <a:gd name="connsiteY13" fmla="*/ 176980 h 1002890"/>
              <a:gd name="connsiteX14" fmla="*/ 501445 w 562249"/>
              <a:gd name="connsiteY14" fmla="*/ 157316 h 1002890"/>
              <a:gd name="connsiteX15" fmla="*/ 550607 w 562249"/>
              <a:gd name="connsiteY15" fmla="*/ 88490 h 1002890"/>
              <a:gd name="connsiteX16" fmla="*/ 560439 w 562249"/>
              <a:gd name="connsiteY16" fmla="*/ 49161 h 1002890"/>
              <a:gd name="connsiteX17" fmla="*/ 560439 w 562249"/>
              <a:gd name="connsiteY17"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2249" h="1002890">
                <a:moveTo>
                  <a:pt x="0" y="1002890"/>
                </a:moveTo>
                <a:cubicBezTo>
                  <a:pt x="13110" y="914400"/>
                  <a:pt x="27953" y="826149"/>
                  <a:pt x="39329" y="737419"/>
                </a:cubicBezTo>
                <a:cubicBezTo>
                  <a:pt x="42752" y="710716"/>
                  <a:pt x="29482" y="621410"/>
                  <a:pt x="68826" y="589935"/>
                </a:cubicBezTo>
                <a:cubicBezTo>
                  <a:pt x="76919" y="583461"/>
                  <a:pt x="88358" y="582950"/>
                  <a:pt x="98323" y="580103"/>
                </a:cubicBezTo>
                <a:cubicBezTo>
                  <a:pt x="111316" y="576391"/>
                  <a:pt x="124542" y="573548"/>
                  <a:pt x="137652" y="570271"/>
                </a:cubicBezTo>
                <a:cubicBezTo>
                  <a:pt x="147484" y="563716"/>
                  <a:pt x="159584" y="559684"/>
                  <a:pt x="167149" y="550606"/>
                </a:cubicBezTo>
                <a:cubicBezTo>
                  <a:pt x="176532" y="539346"/>
                  <a:pt x="179045" y="523706"/>
                  <a:pt x="186813" y="511277"/>
                </a:cubicBezTo>
                <a:cubicBezTo>
                  <a:pt x="195498" y="497381"/>
                  <a:pt x="206478" y="485058"/>
                  <a:pt x="216310" y="471948"/>
                </a:cubicBezTo>
                <a:lnTo>
                  <a:pt x="235974" y="412955"/>
                </a:lnTo>
                <a:lnTo>
                  <a:pt x="245807" y="383458"/>
                </a:lnTo>
                <a:cubicBezTo>
                  <a:pt x="249084" y="353961"/>
                  <a:pt x="251442" y="324348"/>
                  <a:pt x="255639" y="294968"/>
                </a:cubicBezTo>
                <a:cubicBezTo>
                  <a:pt x="258002" y="278424"/>
                  <a:pt x="257355" y="260415"/>
                  <a:pt x="265471" y="245806"/>
                </a:cubicBezTo>
                <a:cubicBezTo>
                  <a:pt x="284347" y="211829"/>
                  <a:pt x="302742" y="205251"/>
                  <a:pt x="334297" y="196645"/>
                </a:cubicBezTo>
                <a:cubicBezTo>
                  <a:pt x="360371" y="189534"/>
                  <a:pt x="386454" y="182280"/>
                  <a:pt x="412955" y="176980"/>
                </a:cubicBezTo>
                <a:cubicBezTo>
                  <a:pt x="475367" y="164498"/>
                  <a:pt x="445903" y="171201"/>
                  <a:pt x="501445" y="157316"/>
                </a:cubicBezTo>
                <a:cubicBezTo>
                  <a:pt x="504802" y="152840"/>
                  <a:pt x="545815" y="99672"/>
                  <a:pt x="550607" y="88490"/>
                </a:cubicBezTo>
                <a:cubicBezTo>
                  <a:pt x="555930" y="76069"/>
                  <a:pt x="558947" y="62591"/>
                  <a:pt x="560439" y="49161"/>
                </a:cubicBezTo>
                <a:cubicBezTo>
                  <a:pt x="562249" y="32874"/>
                  <a:pt x="560439" y="16387"/>
                  <a:pt x="560439" y="0"/>
                </a:cubicBezTo>
              </a:path>
            </a:pathLst>
          </a:cu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1043608" y="1009531"/>
            <a:ext cx="1344086" cy="369332"/>
          </a:xfrm>
          <a:prstGeom prst="rect">
            <a:avLst/>
          </a:prstGeom>
          <a:noFill/>
        </p:spPr>
        <p:txBody>
          <a:bodyPr wrap="none" rtlCol="0">
            <a:spAutoFit/>
          </a:bodyPr>
          <a:lstStyle/>
          <a:p>
            <a:r>
              <a:rPr lang="en-GB" smtClean="0">
                <a:solidFill>
                  <a:srgbClr val="FFC000"/>
                </a:solidFill>
              </a:rPr>
              <a:t>Input device</a:t>
            </a:r>
            <a:endParaRPr lang="en-GB">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7272808" cy="1584176"/>
          </a:xfrm>
        </p:spPr>
        <p:txBody>
          <a:bodyPr>
            <a:noAutofit/>
          </a:bodyPr>
          <a:lstStyle/>
          <a:p>
            <a:pPr indent="0">
              <a:buNone/>
            </a:pPr>
            <a:r>
              <a:rPr lang="en-GB" sz="5400" smtClean="0">
                <a:solidFill>
                  <a:schemeClr val="tx2">
                    <a:lumMod val="60000"/>
                    <a:lumOff val="40000"/>
                  </a:schemeClr>
                </a:solidFill>
                <a:latin typeface="Cooper Black" pitchFamily="18" charset="0"/>
              </a:rPr>
              <a:t>so, is </a:t>
            </a:r>
            <a:r>
              <a:rPr lang="en-GB" sz="5400" smtClean="0">
                <a:solidFill>
                  <a:srgbClr val="FFFF00"/>
                </a:solidFill>
                <a:latin typeface="Cooper Black" pitchFamily="18" charset="0"/>
              </a:rPr>
              <a:t>it</a:t>
            </a:r>
            <a:r>
              <a:rPr lang="en-GB" sz="5400" smtClean="0">
                <a:solidFill>
                  <a:schemeClr val="tx2">
                    <a:lumMod val="60000"/>
                    <a:lumOff val="40000"/>
                  </a:schemeClr>
                </a:solidFill>
                <a:latin typeface="Cooper Black" pitchFamily="18" charset="0"/>
              </a:rPr>
              <a:t> ready yet?</a:t>
            </a:r>
            <a:endParaRPr lang="en-GB" sz="5400">
              <a:solidFill>
                <a:schemeClr val="accent2">
                  <a:lumMod val="75000"/>
                </a:schemeClr>
              </a:solidFill>
              <a:latin typeface="Cooper Black" pitchFamily="18" charset="0"/>
            </a:endParaRPr>
          </a:p>
        </p:txBody>
      </p:sp>
      <p:sp>
        <p:nvSpPr>
          <p:cNvPr id="7" name="Title 1"/>
          <p:cNvSpPr txBox="1">
            <a:spLocks/>
          </p:cNvSpPr>
          <p:nvPr/>
        </p:nvSpPr>
        <p:spPr>
          <a:xfrm>
            <a:off x="395536" y="2276874"/>
            <a:ext cx="7772400" cy="276616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7200" b="0" i="0" u="none" strike="noStrike" kern="1200" cap="none" spc="0" normalizeH="0" baseline="0" noProof="0" smtClean="0">
                <a:ln>
                  <a:noFill/>
                </a:ln>
                <a:solidFill>
                  <a:srgbClr val="FFFF00"/>
                </a:solidFill>
                <a:effectLst/>
                <a:uLnTx/>
                <a:uFillTx/>
                <a:latin typeface="Cooper Black" pitchFamily="18" charset="0"/>
                <a:ea typeface="+mj-ea"/>
                <a:cs typeface="+mj-cs"/>
              </a:rPr>
              <a:t>HTML5 </a:t>
            </a:r>
            <a:br>
              <a:rPr kumimoji="0" lang="en-GB" sz="7200" b="0" i="0" u="none" strike="noStrike" kern="1200" cap="none" spc="0" normalizeH="0" baseline="0" noProof="0" smtClean="0">
                <a:ln>
                  <a:noFill/>
                </a:ln>
                <a:solidFill>
                  <a:srgbClr val="FFFF00"/>
                </a:solidFill>
                <a:effectLst/>
                <a:uLnTx/>
                <a:uFillTx/>
                <a:latin typeface="Cooper Black" pitchFamily="18" charset="0"/>
                <a:ea typeface="+mj-ea"/>
                <a:cs typeface="+mj-cs"/>
              </a:rPr>
            </a:br>
            <a:r>
              <a:rPr kumimoji="0" lang="en-GB" sz="7200" b="0" i="0" u="none" strike="noStrike" kern="1200" cap="none" spc="0" normalizeH="0" baseline="0" noProof="0" smtClean="0">
                <a:ln>
                  <a:noFill/>
                </a:ln>
                <a:solidFill>
                  <a:srgbClr val="FFFF00"/>
                </a:solidFill>
                <a:effectLst/>
                <a:uLnTx/>
                <a:uFillTx/>
                <a:latin typeface="Cooper Black" pitchFamily="18" charset="0"/>
                <a:ea typeface="+mj-ea"/>
                <a:cs typeface="+mj-cs"/>
              </a:rPr>
              <a:t>accessibility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baseline="0" noProof="0" smtClean="0">
              <a:ln>
                <a:noFill/>
              </a:ln>
              <a:solidFill>
                <a:srgbClr val="FFFF00"/>
              </a:solidFill>
              <a:effectLst/>
              <a:uLnTx/>
              <a:uFillTx/>
              <a:latin typeface="Cooper Black" pitchFamily="18"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5400">
                <a:solidFill>
                  <a:schemeClr val="tx2">
                    <a:lumMod val="60000"/>
                    <a:lumOff val="40000"/>
                  </a:schemeClr>
                </a:solidFill>
                <a:latin typeface="Cooper Black" pitchFamily="18" charset="0"/>
              </a:rPr>
              <a:t>that </a:t>
            </a:r>
            <a:r>
              <a:rPr lang="en-GB" sz="5400" smtClean="0">
                <a:solidFill>
                  <a:schemeClr val="tx2">
                    <a:lumMod val="60000"/>
                    <a:lumOff val="40000"/>
                  </a:schemeClr>
                </a:solidFill>
                <a:latin typeface="Cooper Black" pitchFamily="18" charset="0"/>
              </a:rPr>
              <a:t>is????</a:t>
            </a:r>
            <a:endParaRPr lang="en-GB" sz="5400">
              <a:solidFill>
                <a:schemeClr val="tx2">
                  <a:lumMod val="60000"/>
                  <a:lumOff val="40000"/>
                </a:schemeClr>
              </a:solidFill>
              <a:latin typeface="Cooper Black"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11560" y="404665"/>
            <a:ext cx="5940152" cy="936104"/>
          </a:xfrm>
          <a:prstGeom prst="rect">
            <a:avLst/>
          </a:prstGeom>
        </p:spPr>
        <p:txBody>
          <a:bodyPr vert="horz" lIns="91440" tIns="45720" rIns="91440" bIns="45720" rtlCol="0">
            <a:noAutofit/>
          </a:bodyPr>
          <a:lstStyle/>
          <a:p>
            <a:pPr marL="342900" marR="0" lvl="0" indent="0" algn="r" defTabSz="914400" rtl="0" eaLnBrk="1" fontAlgn="auto" latinLnBrk="0" hangingPunct="1">
              <a:lnSpc>
                <a:spcPct val="100000"/>
              </a:lnSpc>
              <a:spcAft>
                <a:spcPts val="0"/>
              </a:spcAft>
              <a:buClrTx/>
              <a:buSzTx/>
              <a:buFont typeface="Arial" pitchFamily="34" charset="0"/>
              <a:buNone/>
              <a:tabLst/>
              <a:defRPr/>
            </a:pPr>
            <a:r>
              <a:rPr kumimoji="0" lang="en-GB" sz="6000" b="0" i="0" u="none" strike="noStrike" kern="1200" cap="none" spc="0" normalizeH="0" baseline="0" noProof="0" smtClean="0">
                <a:ln>
                  <a:noFill/>
                </a:ln>
                <a:solidFill>
                  <a:srgbClr val="FFC000"/>
                </a:solidFill>
                <a:effectLst/>
                <a:uLnTx/>
                <a:uFillTx/>
                <a:latin typeface="Cooper Black" pitchFamily="18" charset="0"/>
                <a:ea typeface="+mn-ea"/>
                <a:cs typeface="+mn-cs"/>
              </a:rPr>
              <a:t>short</a:t>
            </a:r>
            <a:r>
              <a:rPr lang="en-GB" sz="6000" smtClean="0">
                <a:solidFill>
                  <a:srgbClr val="FFC000"/>
                </a:solidFill>
                <a:latin typeface="Cooper Black" pitchFamily="18" charset="0"/>
              </a:rPr>
              <a:t> answer:</a:t>
            </a:r>
            <a:endParaRPr kumimoji="0" lang="en-GB" sz="6000" b="0" i="0" u="none" strike="noStrike" kern="1200" cap="none" spc="0" normalizeH="0" baseline="0" noProof="0" smtClean="0">
              <a:ln>
                <a:noFill/>
              </a:ln>
              <a:solidFill>
                <a:srgbClr val="FFC000"/>
              </a:solidFill>
              <a:effectLst/>
              <a:uLnTx/>
              <a:uFillTx/>
              <a:latin typeface="Cooper Black" pitchFamily="18" charset="0"/>
              <a:ea typeface="+mn-ea"/>
              <a:cs typeface="+mn-cs"/>
            </a:endParaRPr>
          </a:p>
        </p:txBody>
      </p:sp>
      <p:sp>
        <p:nvSpPr>
          <p:cNvPr id="8" name="TextBox 7"/>
          <p:cNvSpPr txBox="1"/>
          <p:nvPr/>
        </p:nvSpPr>
        <p:spPr>
          <a:xfrm>
            <a:off x="1475656" y="1988841"/>
            <a:ext cx="6048672" cy="4324261"/>
          </a:xfrm>
          <a:prstGeom prst="rect">
            <a:avLst/>
          </a:prstGeom>
          <a:noFill/>
        </p:spPr>
        <p:txBody>
          <a:bodyPr wrap="square" rtlCol="0">
            <a:spAutoFit/>
          </a:bodyPr>
          <a:lstStyle/>
          <a:p>
            <a:pPr lvl="0"/>
            <a:r>
              <a:rPr lang="en-GB" sz="23900">
                <a:solidFill>
                  <a:srgbClr val="FF0000"/>
                </a:solidFill>
                <a:latin typeface="Cooper Black" pitchFamily="18" charset="0"/>
              </a:rPr>
              <a:t>NO!</a:t>
            </a:r>
          </a:p>
          <a:p>
            <a:endParaRPr lang="en-GB"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76200">
          <a:solidFill>
            <a:srgbClr val="FFFF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5781</TotalTime>
  <Words>1239</Words>
  <Application>Microsoft Office PowerPoint</Application>
  <PresentationFormat>On-screen Show (4:3)</PresentationFormat>
  <Paragraphs>168</Paragraphs>
  <Slides>28</Slides>
  <Notes>20</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HTML5  accessibility</vt:lpstr>
      <vt:lpstr>Slide 2</vt:lpstr>
      <vt:lpstr>Slide 3</vt:lpstr>
      <vt:lpstr>Slide 4</vt:lpstr>
      <vt:lpstr>Slide 5</vt:lpstr>
      <vt:lpstr>Slide 6</vt:lpstr>
      <vt:lpstr>Slide 7</vt:lpstr>
      <vt:lpstr>Slide 8</vt:lpstr>
      <vt:lpstr>Slide 9</vt:lpstr>
      <vt:lpstr>Slide 10</vt:lpstr>
      <vt:lpstr>Slide 11</vt:lpstr>
      <vt:lpstr>Accessible HTML5 </vt:lpstr>
      <vt:lpstr>Slide 13</vt:lpstr>
      <vt:lpstr>Slide 14</vt:lpstr>
      <vt:lpstr>w h o   a r e   t h e  h e r o e s ?</vt:lpstr>
      <vt:lpstr>Slide 16</vt:lpstr>
      <vt:lpstr>Slide 17</vt:lpstr>
      <vt:lpstr>Slide 18</vt:lpstr>
      <vt:lpstr>Slide 19</vt:lpstr>
      <vt:lpstr>Slide 20</vt:lpstr>
      <vt:lpstr>Slide 21</vt:lpstr>
      <vt:lpstr>Slide 22</vt:lpstr>
      <vt:lpstr>Slide 23</vt:lpstr>
      <vt:lpstr>Slide 24</vt:lpstr>
      <vt:lpstr>Slide 25</vt:lpstr>
      <vt:lpstr>Slide 26</vt:lpstr>
      <vt:lpstr>canvas example</vt:lpstr>
      <vt:lpstr>Slide 28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HTML5  accessibility</dc:title>
  <dc:creator>Steve Faulkner</dc:creator>
  <cp:lastModifiedBy>Steve Faulkner</cp:lastModifiedBy>
  <cp:revision>89</cp:revision>
  <dcterms:created xsi:type="dcterms:W3CDTF">2010-10-03T15:54:11Z</dcterms:created>
  <dcterms:modified xsi:type="dcterms:W3CDTF">2010-10-13T10:54:41Z</dcterms:modified>
</cp:coreProperties>
</file>